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36"/>
  </p:notesMasterIdLst>
  <p:sldIdLst>
    <p:sldId id="256" r:id="rId2"/>
    <p:sldId id="257" r:id="rId3"/>
    <p:sldId id="294" r:id="rId4"/>
    <p:sldId id="295" r:id="rId5"/>
    <p:sldId id="296" r:id="rId6"/>
    <p:sldId id="297" r:id="rId7"/>
    <p:sldId id="265" r:id="rId8"/>
    <p:sldId id="266" r:id="rId9"/>
    <p:sldId id="259" r:id="rId10"/>
    <p:sldId id="260" r:id="rId11"/>
    <p:sldId id="298" r:id="rId12"/>
    <p:sldId id="299" r:id="rId13"/>
    <p:sldId id="270" r:id="rId14"/>
    <p:sldId id="267" r:id="rId15"/>
    <p:sldId id="302" r:id="rId16"/>
    <p:sldId id="285" r:id="rId17"/>
    <p:sldId id="286" r:id="rId18"/>
    <p:sldId id="300" r:id="rId19"/>
    <p:sldId id="269" r:id="rId20"/>
    <p:sldId id="276" r:id="rId21"/>
    <p:sldId id="279" r:id="rId22"/>
    <p:sldId id="278" r:id="rId23"/>
    <p:sldId id="277" r:id="rId24"/>
    <p:sldId id="301" r:id="rId25"/>
    <p:sldId id="292" r:id="rId26"/>
    <p:sldId id="293" r:id="rId27"/>
    <p:sldId id="274" r:id="rId28"/>
    <p:sldId id="271" r:id="rId29"/>
    <p:sldId id="280" r:id="rId30"/>
    <p:sldId id="281" r:id="rId31"/>
    <p:sldId id="283" r:id="rId32"/>
    <p:sldId id="275" r:id="rId33"/>
    <p:sldId id="287" r:id="rId34"/>
    <p:sldId id="288" r:id="rId3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566"/>
    <p:restoredTop sz="94694"/>
  </p:normalViewPr>
  <p:slideViewPr>
    <p:cSldViewPr snapToGrid="0" snapToObjects="1">
      <p:cViewPr varScale="1">
        <p:scale>
          <a:sx n="85" d="100"/>
          <a:sy n="85" d="100"/>
        </p:scale>
        <p:origin x="82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B7199F-620B-6D4A-8A9A-78038F6CEA1B}" type="datetimeFigureOut">
              <a:rPr lang="en-US" smtClean="0"/>
              <a:t>9/3/19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894F51-85C4-BA4F-A52E-6B9FA23568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167CD-48AD-DD4D-AF1D-B8FD86C4951A}" type="datetime1">
              <a:rPr lang="en-GB" smtClean="0"/>
              <a:t>03/09/2019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19A43-0E6D-2F41-997B-9FA295CF1F2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magine 3">
            <a:extLst>
              <a:ext uri="{FF2B5EF4-FFF2-40B4-BE49-F238E27FC236}">
                <a16:creationId xmlns:a16="http://schemas.microsoft.com/office/drawing/2014/main" id="{0A8D00FD-C8EB-DC41-9758-B058EB45C49D}"/>
              </a:ext>
            </a:extLst>
          </p:cNvPr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6870" y="1185530"/>
            <a:ext cx="2890260" cy="1322010"/>
          </a:xfrm>
          <a:prstGeom prst="rect">
            <a:avLst/>
          </a:prstGeom>
          <a:noFill/>
          <a:ln>
            <a:noFill/>
          </a:ln>
          <a:extLst/>
        </p:spPr>
      </p:pic>
    </p:spTree>
    <p:extLst>
      <p:ext uri="{BB962C8B-B14F-4D97-AF65-F5344CB8AC3E}">
        <p14:creationId xmlns:p14="http://schemas.microsoft.com/office/powerpoint/2010/main" val="40707868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87CEE-2805-7C48-AB97-A1FFE631AA82}" type="datetime1">
              <a:rPr lang="en-GB" smtClean="0"/>
              <a:t>03/09/2019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19A43-0E6D-2F41-997B-9FA295CF1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5782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90C7-83B8-E64B-A4E3-7778B9656592}" type="datetime1">
              <a:rPr lang="en-GB" smtClean="0"/>
              <a:t>03/09/2019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19A43-0E6D-2F41-997B-9FA295CF1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1503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31C09-2945-7D4C-8864-374BC6CC3E8B}" type="datetime1">
              <a:rPr lang="en-GB" smtClean="0"/>
              <a:t>03/09/2019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8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19A43-0E6D-2F41-997B-9FA295CF1F2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magine 3">
            <a:extLst>
              <a:ext uri="{FF2B5EF4-FFF2-40B4-BE49-F238E27FC236}">
                <a16:creationId xmlns:a16="http://schemas.microsoft.com/office/drawing/2014/main" id="{66483ED0-8A3D-754B-A97A-0BC2A9C9851E}"/>
              </a:ext>
            </a:extLst>
          </p:cNvPr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365126"/>
            <a:ext cx="3292186" cy="1281113"/>
          </a:xfrm>
          <a:prstGeom prst="rect">
            <a:avLst/>
          </a:prstGeom>
          <a:noFill/>
          <a:ln>
            <a:noFill/>
          </a:ln>
          <a:extLst/>
        </p:spPr>
      </p:pic>
    </p:spTree>
    <p:extLst>
      <p:ext uri="{BB962C8B-B14F-4D97-AF65-F5344CB8AC3E}">
        <p14:creationId xmlns:p14="http://schemas.microsoft.com/office/powerpoint/2010/main" val="14640492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8B88D-8199-DF47-9D04-91328A807784}" type="datetime1">
              <a:rPr lang="en-GB" smtClean="0"/>
              <a:t>03/09/2019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19A43-0E6D-2F41-997B-9FA295CF1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6209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10043-8217-CD4A-AEE1-3C7C85214D45}" type="datetime1">
              <a:rPr lang="en-GB" smtClean="0"/>
              <a:t>03/09/2019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8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19A43-0E6D-2F41-997B-9FA295CF1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2042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2575C-D530-4644-8363-252E37AA2B38}" type="datetime1">
              <a:rPr lang="en-GB" smtClean="0"/>
              <a:t>03/09/2019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8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19A43-0E6D-2F41-997B-9FA295CF1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6178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21997-4667-124D-A44A-F9BFA976A739}" type="datetime1">
              <a:rPr lang="en-GB" smtClean="0"/>
              <a:t>03/09/2019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8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19A43-0E6D-2F41-997B-9FA295CF1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5468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85BE6-DE17-2647-8ED5-16DB48A929EF}" type="datetime1">
              <a:rPr lang="en-GB" smtClean="0"/>
              <a:t>03/09/2019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19A43-0E6D-2F41-997B-9FA295CF1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4678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02434-7957-2244-8DE7-9802431D1F3B}" type="datetime1">
              <a:rPr lang="en-GB" smtClean="0"/>
              <a:t>03/09/2019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8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19A43-0E6D-2F41-997B-9FA295CF1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2008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DC38D-ABF0-FE4C-84A6-8DCADC0B8D9C}" type="datetime1">
              <a:rPr lang="en-GB" smtClean="0"/>
              <a:t>03/09/2019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8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19A43-0E6D-2F41-997B-9FA295CF1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6827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338122-E53F-5B49-9B51-F9E1EF83037F}" type="datetime1">
              <a:rPr lang="en-GB" smtClean="0"/>
              <a:t>03/09/2019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819A43-0E6D-2F41-997B-9FA295CF1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439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magna-charta.org/activities-and-projects/living-values-project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ACEC55-0935-AF43-81B8-2ABF3107CC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122364"/>
            <a:ext cx="7696200" cy="226252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A5970E-7138-A541-A1EC-40EB272500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249990" y="3384885"/>
            <a:ext cx="9144000" cy="1807411"/>
          </a:xfrm>
        </p:spPr>
        <p:txBody>
          <a:bodyPr>
            <a:normAutofit fontScale="25000" lnSpcReduction="20000"/>
          </a:bodyPr>
          <a:lstStyle/>
          <a:p>
            <a:r>
              <a:rPr lang="en-US" sz="16000" dirty="0"/>
              <a:t>In Higher Education Institutions:</a:t>
            </a:r>
          </a:p>
          <a:p>
            <a:r>
              <a:rPr lang="en-US" sz="16000" dirty="0"/>
              <a:t>an Introduction</a:t>
            </a:r>
          </a:p>
          <a:p>
            <a:endParaRPr lang="en-US" dirty="0"/>
          </a:p>
          <a:p>
            <a:r>
              <a:rPr lang="en-US" sz="11200" dirty="0"/>
              <a:t>David J. Lock</a:t>
            </a:r>
          </a:p>
          <a:p>
            <a:r>
              <a:rPr lang="en-US" sz="11200" dirty="0"/>
              <a:t>Secretary General</a:t>
            </a:r>
          </a:p>
          <a:p>
            <a:r>
              <a:rPr lang="en-US" sz="11200" dirty="0"/>
              <a:t>Magna Charta Observatory</a:t>
            </a:r>
          </a:p>
          <a:p>
            <a:endParaRPr lang="en-US" sz="4800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9B96B892-C8DF-4241-8EDD-0D1FDCD854DB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9832" y="778210"/>
            <a:ext cx="6091989" cy="2034089"/>
          </a:xfrm>
          <a:prstGeom prst="rect">
            <a:avLst/>
          </a:prstGeom>
          <a:noFill/>
          <a:ln>
            <a:noFill/>
          </a:ln>
          <a:extLst/>
        </p:spPr>
      </p:pic>
    </p:spTree>
    <p:extLst>
      <p:ext uri="{BB962C8B-B14F-4D97-AF65-F5344CB8AC3E}">
        <p14:creationId xmlns:p14="http://schemas.microsoft.com/office/powerpoint/2010/main" val="24387202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327783-7699-BD42-AC0F-B1551E054F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dirty="0"/>
              <a:t>			Global scope:2019</a:t>
            </a:r>
          </a:p>
        </p:txBody>
      </p:sp>
      <p:grpSp>
        <p:nvGrpSpPr>
          <p:cNvPr id="94" name="Group 93"/>
          <p:cNvGrpSpPr/>
          <p:nvPr/>
        </p:nvGrpSpPr>
        <p:grpSpPr>
          <a:xfrm>
            <a:off x="457249" y="2010997"/>
            <a:ext cx="8291215" cy="4226315"/>
            <a:chOff x="395586" y="2043930"/>
            <a:chExt cx="8291215" cy="4226315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586" y="2053385"/>
              <a:ext cx="8291215" cy="42168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6" name="Straight Arrow Connector 5"/>
            <p:cNvCxnSpPr/>
            <p:nvPr/>
          </p:nvCxnSpPr>
          <p:spPr>
            <a:xfrm flipV="1">
              <a:off x="4027737" y="2988571"/>
              <a:ext cx="470695" cy="80456"/>
            </a:xfrm>
            <a:prstGeom prst="straightConnector1">
              <a:avLst/>
            </a:prstGeom>
            <a:ln w="22225">
              <a:solidFill>
                <a:schemeClr val="accent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7" name="Group 16"/>
            <p:cNvGrpSpPr/>
            <p:nvPr/>
          </p:nvGrpSpPr>
          <p:grpSpPr>
            <a:xfrm>
              <a:off x="2816834" y="2974560"/>
              <a:ext cx="1719868" cy="423979"/>
              <a:chOff x="4271967" y="3455859"/>
              <a:chExt cx="1296144" cy="300663"/>
            </a:xfrm>
          </p:grpSpPr>
          <p:sp>
            <p:nvSpPr>
              <p:cNvPr id="8" name="Rounded Rectangle 7"/>
              <p:cNvSpPr/>
              <p:nvPr/>
            </p:nvSpPr>
            <p:spPr>
              <a:xfrm>
                <a:off x="4280419" y="3455859"/>
                <a:ext cx="1050497" cy="300663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4271967" y="3471761"/>
                <a:ext cx="1296144" cy="2837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000" b="1" dirty="0" err="1"/>
                  <a:t>Università</a:t>
                </a:r>
                <a:r>
                  <a:rPr lang="en-GB" sz="1000" b="1" dirty="0"/>
                  <a:t> </a:t>
                </a:r>
                <a:r>
                  <a:rPr lang="en-GB" sz="1000" b="1" dirty="0" err="1"/>
                  <a:t>degli</a:t>
                </a:r>
                <a:r>
                  <a:rPr lang="en-GB" sz="1000" b="1" dirty="0"/>
                  <a:t> </a:t>
                </a:r>
                <a:r>
                  <a:rPr lang="en-GB" sz="1000" b="1" dirty="0" err="1"/>
                  <a:t>Studi</a:t>
                </a:r>
                <a:r>
                  <a:rPr lang="en-GB" sz="1000" b="1" dirty="0"/>
                  <a:t> di Torino (Italy)</a:t>
                </a:r>
                <a:endParaRPr lang="en-GB" sz="1000" dirty="0"/>
              </a:p>
            </p:txBody>
          </p:sp>
        </p:grpSp>
        <p:cxnSp>
          <p:nvCxnSpPr>
            <p:cNvPr id="13" name="Straight Arrow Connector 12"/>
            <p:cNvCxnSpPr/>
            <p:nvPr/>
          </p:nvCxnSpPr>
          <p:spPr>
            <a:xfrm flipV="1">
              <a:off x="4139952" y="4368512"/>
              <a:ext cx="534142" cy="147246"/>
            </a:xfrm>
            <a:prstGeom prst="straightConnector1">
              <a:avLst/>
            </a:prstGeom>
            <a:ln w="22225">
              <a:solidFill>
                <a:schemeClr val="accent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" name="Group 15"/>
            <p:cNvGrpSpPr/>
            <p:nvPr/>
          </p:nvGrpSpPr>
          <p:grpSpPr>
            <a:xfrm>
              <a:off x="3635896" y="4515758"/>
              <a:ext cx="1183028" cy="454968"/>
              <a:chOff x="3203848" y="4669686"/>
              <a:chExt cx="1008112" cy="338554"/>
            </a:xfrm>
          </p:grpSpPr>
          <p:sp>
            <p:nvSpPr>
              <p:cNvPr id="14" name="Rounded Rectangle 13"/>
              <p:cNvSpPr/>
              <p:nvPr/>
            </p:nvSpPr>
            <p:spPr>
              <a:xfrm>
                <a:off x="3203848" y="4669686"/>
                <a:ext cx="1008112" cy="338554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3203848" y="4669686"/>
                <a:ext cx="1008112" cy="2977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000" b="1" dirty="0" err="1"/>
                  <a:t>Universidade</a:t>
                </a:r>
                <a:r>
                  <a:rPr lang="en-GB" sz="1000" b="1" dirty="0"/>
                  <a:t> </a:t>
                </a:r>
                <a:r>
                  <a:rPr lang="en-GB" sz="1000" b="1" dirty="0" err="1"/>
                  <a:t>Católica</a:t>
                </a:r>
                <a:r>
                  <a:rPr lang="en-GB" sz="1000" b="1" dirty="0"/>
                  <a:t> de Angola</a:t>
                </a:r>
                <a:endParaRPr lang="en-GB" sz="1000" dirty="0"/>
              </a:p>
            </p:txBody>
          </p:sp>
        </p:grpSp>
        <p:cxnSp>
          <p:nvCxnSpPr>
            <p:cNvPr id="25" name="Straight Arrow Connector 24"/>
            <p:cNvCxnSpPr/>
            <p:nvPr/>
          </p:nvCxnSpPr>
          <p:spPr>
            <a:xfrm flipV="1">
              <a:off x="6193442" y="3538133"/>
              <a:ext cx="145695" cy="830380"/>
            </a:xfrm>
            <a:prstGeom prst="straightConnector1">
              <a:avLst/>
            </a:prstGeom>
            <a:ln w="22225">
              <a:solidFill>
                <a:schemeClr val="accent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1" name="Group 30"/>
            <p:cNvGrpSpPr/>
            <p:nvPr/>
          </p:nvGrpSpPr>
          <p:grpSpPr>
            <a:xfrm>
              <a:off x="5217046" y="4187840"/>
              <a:ext cx="1558746" cy="523220"/>
              <a:chOff x="5294061" y="4267058"/>
              <a:chExt cx="873947" cy="720214"/>
            </a:xfrm>
          </p:grpSpPr>
          <p:sp>
            <p:nvSpPr>
              <p:cNvPr id="29" name="Rounded Rectangle 28"/>
              <p:cNvSpPr/>
              <p:nvPr/>
            </p:nvSpPr>
            <p:spPr>
              <a:xfrm>
                <a:off x="5294061" y="4311357"/>
                <a:ext cx="835838" cy="501437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5296704" y="4267058"/>
                <a:ext cx="871304" cy="7202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000" b="1" dirty="0"/>
                  <a:t>Daffodil International University of Bangladesh</a:t>
                </a:r>
                <a:endParaRPr lang="en-GB" sz="1000" dirty="0"/>
              </a:p>
              <a:p>
                <a:endParaRPr lang="en-GB" sz="800" dirty="0"/>
              </a:p>
            </p:txBody>
          </p:sp>
        </p:grpSp>
        <p:cxnSp>
          <p:nvCxnSpPr>
            <p:cNvPr id="38" name="Straight Arrow Connector 37"/>
            <p:cNvCxnSpPr/>
            <p:nvPr/>
          </p:nvCxnSpPr>
          <p:spPr>
            <a:xfrm>
              <a:off x="3898442" y="2766331"/>
              <a:ext cx="407108" cy="78382"/>
            </a:xfrm>
            <a:prstGeom prst="straightConnector1">
              <a:avLst/>
            </a:prstGeom>
            <a:ln w="22225">
              <a:solidFill>
                <a:schemeClr val="accent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4" name="Group 33"/>
            <p:cNvGrpSpPr/>
            <p:nvPr/>
          </p:nvGrpSpPr>
          <p:grpSpPr>
            <a:xfrm>
              <a:off x="2993485" y="2540754"/>
              <a:ext cx="1134214" cy="401131"/>
              <a:chOff x="2614514" y="2556799"/>
              <a:chExt cx="751636" cy="401131"/>
            </a:xfrm>
          </p:grpSpPr>
          <p:sp>
            <p:nvSpPr>
              <p:cNvPr id="36" name="Rounded Rectangle 35"/>
              <p:cNvSpPr/>
              <p:nvPr/>
            </p:nvSpPr>
            <p:spPr>
              <a:xfrm>
                <a:off x="2630293" y="2556799"/>
                <a:ext cx="673031" cy="389796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2614514" y="2557820"/>
                <a:ext cx="75163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000" b="1" dirty="0"/>
                  <a:t>University of </a:t>
                </a:r>
              </a:p>
              <a:p>
                <a:r>
                  <a:rPr lang="en-GB" sz="1000" b="1" dirty="0"/>
                  <a:t>Winchester (U.K.)</a:t>
                </a:r>
                <a:endParaRPr lang="en-GB" sz="1000" dirty="0"/>
              </a:p>
            </p:txBody>
          </p:sp>
        </p:grpSp>
        <p:cxnSp>
          <p:nvCxnSpPr>
            <p:cNvPr id="52" name="Straight Arrow Connector 51"/>
            <p:cNvCxnSpPr>
              <a:stCxn id="54" idx="0"/>
            </p:cNvCxnSpPr>
            <p:nvPr/>
          </p:nvCxnSpPr>
          <p:spPr>
            <a:xfrm flipV="1">
              <a:off x="4139952" y="2996984"/>
              <a:ext cx="375148" cy="846463"/>
            </a:xfrm>
            <a:prstGeom prst="straightConnector1">
              <a:avLst/>
            </a:prstGeom>
            <a:ln w="22225">
              <a:solidFill>
                <a:schemeClr val="accent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Rounded Rectangle 53"/>
            <p:cNvSpPr/>
            <p:nvPr/>
          </p:nvSpPr>
          <p:spPr>
            <a:xfrm>
              <a:off x="3455876" y="3843447"/>
              <a:ext cx="1368152" cy="391085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7" name="Rectangle 56"/>
            <p:cNvSpPr/>
            <p:nvPr/>
          </p:nvSpPr>
          <p:spPr>
            <a:xfrm>
              <a:off x="3486477" y="3867058"/>
              <a:ext cx="1330067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1000" b="1" dirty="0" err="1"/>
                <a:t>Università</a:t>
              </a:r>
              <a:r>
                <a:rPr lang="en-GB" sz="1000" b="1" dirty="0"/>
                <a:t> </a:t>
              </a:r>
              <a:r>
                <a:rPr lang="en-GB" sz="1000" b="1" dirty="0" err="1"/>
                <a:t>degli</a:t>
              </a:r>
              <a:r>
                <a:rPr lang="en-GB" sz="1000" b="1" dirty="0"/>
                <a:t> </a:t>
              </a:r>
              <a:r>
                <a:rPr lang="en-GB" sz="1000" b="1" dirty="0" err="1"/>
                <a:t>Studi</a:t>
              </a:r>
              <a:r>
                <a:rPr lang="en-GB" sz="1000" b="1" dirty="0"/>
                <a:t> di Genova (Italy)</a:t>
              </a:r>
              <a:endParaRPr lang="en-GB" sz="1000" dirty="0"/>
            </a:p>
          </p:txBody>
        </p:sp>
        <p:cxnSp>
          <p:nvCxnSpPr>
            <p:cNvPr id="61" name="Straight Arrow Connector 60"/>
            <p:cNvCxnSpPr/>
            <p:nvPr/>
          </p:nvCxnSpPr>
          <p:spPr>
            <a:xfrm>
              <a:off x="4599603" y="2306233"/>
              <a:ext cx="39324" cy="650875"/>
            </a:xfrm>
            <a:prstGeom prst="straightConnector1">
              <a:avLst/>
            </a:prstGeom>
            <a:ln w="22225">
              <a:solidFill>
                <a:schemeClr val="accent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Rounded Rectangle 62"/>
            <p:cNvSpPr/>
            <p:nvPr/>
          </p:nvSpPr>
          <p:spPr>
            <a:xfrm>
              <a:off x="3960579" y="2056879"/>
              <a:ext cx="1278049" cy="387161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5" name="Rectangle 64"/>
            <p:cNvSpPr/>
            <p:nvPr/>
          </p:nvSpPr>
          <p:spPr>
            <a:xfrm>
              <a:off x="3939815" y="2043930"/>
              <a:ext cx="1363991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1000" b="1" dirty="0"/>
                <a:t>Alma Mater </a:t>
              </a:r>
              <a:r>
                <a:rPr lang="en-GB" sz="1000" b="1" dirty="0" err="1"/>
                <a:t>Europaea</a:t>
              </a:r>
              <a:endParaRPr lang="en-GB" sz="1000" b="1" dirty="0"/>
            </a:p>
            <a:p>
              <a:r>
                <a:rPr lang="en-GB" sz="1000" b="1" dirty="0"/>
                <a:t>(Slovenia)</a:t>
              </a:r>
              <a:endParaRPr lang="en-GB" sz="1000" dirty="0"/>
            </a:p>
          </p:txBody>
        </p:sp>
        <p:cxnSp>
          <p:nvCxnSpPr>
            <p:cNvPr id="67" name="Straight Arrow Connector 66"/>
            <p:cNvCxnSpPr>
              <a:stCxn id="70" idx="0"/>
            </p:cNvCxnSpPr>
            <p:nvPr/>
          </p:nvCxnSpPr>
          <p:spPr>
            <a:xfrm flipH="1" flipV="1">
              <a:off x="4955631" y="2844713"/>
              <a:ext cx="179651" cy="465903"/>
            </a:xfrm>
            <a:prstGeom prst="straightConnector1">
              <a:avLst/>
            </a:prstGeom>
            <a:ln w="22225">
              <a:solidFill>
                <a:schemeClr val="accent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Rounded Rectangle 69"/>
            <p:cNvSpPr/>
            <p:nvPr/>
          </p:nvSpPr>
          <p:spPr>
            <a:xfrm>
              <a:off x="4453286" y="3310616"/>
              <a:ext cx="1363991" cy="46060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1" name="Rectangle 70"/>
            <p:cNvSpPr/>
            <p:nvPr/>
          </p:nvSpPr>
          <p:spPr>
            <a:xfrm>
              <a:off x="4407023" y="3308555"/>
              <a:ext cx="1535906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1000" b="1" dirty="0"/>
                <a:t>Boris </a:t>
              </a:r>
              <a:r>
                <a:rPr lang="en-GB" sz="1000" b="1" dirty="0" err="1"/>
                <a:t>Grinchenko</a:t>
              </a:r>
              <a:endParaRPr lang="en-GB" sz="1000" b="1" dirty="0"/>
            </a:p>
            <a:p>
              <a:r>
                <a:rPr lang="en-GB" sz="1000" b="1" dirty="0"/>
                <a:t>Kyiv University (Ukraine)</a:t>
              </a:r>
              <a:endParaRPr lang="en-GB" sz="1000" dirty="0"/>
            </a:p>
          </p:txBody>
        </p:sp>
        <p:cxnSp>
          <p:nvCxnSpPr>
            <p:cNvPr id="74" name="Straight Arrow Connector 73"/>
            <p:cNvCxnSpPr/>
            <p:nvPr/>
          </p:nvCxnSpPr>
          <p:spPr>
            <a:xfrm flipH="1">
              <a:off x="5277100" y="2924945"/>
              <a:ext cx="1023094" cy="144082"/>
            </a:xfrm>
            <a:prstGeom prst="straightConnector1">
              <a:avLst/>
            </a:prstGeom>
            <a:ln w="22225">
              <a:solidFill>
                <a:schemeClr val="accent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Rounded Rectangle 76"/>
            <p:cNvSpPr/>
            <p:nvPr/>
          </p:nvSpPr>
          <p:spPr>
            <a:xfrm>
              <a:off x="5562686" y="2850973"/>
              <a:ext cx="1213108" cy="438522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8" name="Rectangle 77"/>
            <p:cNvSpPr/>
            <p:nvPr/>
          </p:nvSpPr>
          <p:spPr>
            <a:xfrm>
              <a:off x="5553940" y="2870023"/>
              <a:ext cx="1279004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1000" b="1" dirty="0"/>
                <a:t>Ilia State University</a:t>
              </a:r>
            </a:p>
            <a:p>
              <a:r>
                <a:rPr lang="en-GB" sz="1000" b="1" dirty="0"/>
                <a:t>(Georgia)</a:t>
              </a:r>
              <a:endParaRPr lang="en-GB" sz="1000" dirty="0"/>
            </a:p>
          </p:txBody>
        </p:sp>
        <p:cxnSp>
          <p:nvCxnSpPr>
            <p:cNvPr id="80" name="Straight Arrow Connector 79"/>
            <p:cNvCxnSpPr/>
            <p:nvPr/>
          </p:nvCxnSpPr>
          <p:spPr>
            <a:xfrm flipH="1">
              <a:off x="5045456" y="2250459"/>
              <a:ext cx="771821" cy="619564"/>
            </a:xfrm>
            <a:prstGeom prst="straightConnector1">
              <a:avLst/>
            </a:prstGeom>
            <a:ln w="22225">
              <a:solidFill>
                <a:schemeClr val="accent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Rounded Rectangle 81"/>
            <p:cNvSpPr/>
            <p:nvPr/>
          </p:nvSpPr>
          <p:spPr>
            <a:xfrm>
              <a:off x="5462906" y="2107442"/>
              <a:ext cx="1412667" cy="609892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3" name="Rectangle 82"/>
            <p:cNvSpPr/>
            <p:nvPr/>
          </p:nvSpPr>
          <p:spPr>
            <a:xfrm>
              <a:off x="5431366" y="2058445"/>
              <a:ext cx="1520492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1000" b="1" dirty="0" err="1"/>
                <a:t>O.M.Beketov</a:t>
              </a:r>
              <a:r>
                <a:rPr lang="en-GB" sz="1000" b="1" dirty="0"/>
                <a:t> National University of Urban Economy in </a:t>
              </a:r>
              <a:r>
                <a:rPr lang="en-GB" sz="1000" b="1" dirty="0" err="1"/>
                <a:t>Kharkiv</a:t>
              </a:r>
              <a:endParaRPr lang="en-GB" sz="1000" b="1" dirty="0"/>
            </a:p>
            <a:p>
              <a:r>
                <a:rPr lang="en-GB" sz="1000" b="1" dirty="0"/>
                <a:t>(Ukraine)</a:t>
              </a:r>
              <a:endParaRPr lang="en-GB" sz="800" dirty="0"/>
            </a:p>
          </p:txBody>
        </p:sp>
        <p:cxnSp>
          <p:nvCxnSpPr>
            <p:cNvPr id="84" name="Straight Arrow Connector 83"/>
            <p:cNvCxnSpPr/>
            <p:nvPr/>
          </p:nvCxnSpPr>
          <p:spPr>
            <a:xfrm flipH="1" flipV="1">
              <a:off x="6605838" y="3788164"/>
              <a:ext cx="1386839" cy="74759"/>
            </a:xfrm>
            <a:prstGeom prst="straightConnector1">
              <a:avLst/>
            </a:prstGeom>
            <a:ln w="22225">
              <a:solidFill>
                <a:schemeClr val="accent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Rounded Rectangle 87"/>
            <p:cNvSpPr/>
            <p:nvPr/>
          </p:nvSpPr>
          <p:spPr>
            <a:xfrm>
              <a:off x="7374915" y="3619763"/>
              <a:ext cx="997084" cy="39704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9" name="Rectangle 88"/>
            <p:cNvSpPr/>
            <p:nvPr/>
          </p:nvSpPr>
          <p:spPr>
            <a:xfrm>
              <a:off x="7374915" y="3616702"/>
              <a:ext cx="1103500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1000" b="1" dirty="0"/>
                <a:t>Siam University (Thailand)</a:t>
              </a:r>
              <a:endParaRPr lang="en-GB" sz="1000" dirty="0"/>
            </a:p>
          </p:txBody>
        </p: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067693-CD04-A048-A5FB-411D65FA16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19A43-0E6D-2F41-997B-9FA295CF1F27}" type="slidenum">
              <a:rPr lang="en-US" smtClean="0"/>
              <a:t>10</a:t>
            </a:fld>
            <a:endParaRPr lang="en-US"/>
          </a:p>
        </p:txBody>
      </p:sp>
      <p:cxnSp>
        <p:nvCxnSpPr>
          <p:cNvPr id="95" name="Straight Arrow Connector 94"/>
          <p:cNvCxnSpPr/>
          <p:nvPr/>
        </p:nvCxnSpPr>
        <p:spPr>
          <a:xfrm>
            <a:off x="3821906" y="2273300"/>
            <a:ext cx="545307" cy="429419"/>
          </a:xfrm>
          <a:prstGeom prst="straightConnector1">
            <a:avLst/>
          </a:prstGeom>
          <a:ln w="22225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Rounded Rectangle 91"/>
          <p:cNvSpPr/>
          <p:nvPr/>
        </p:nvSpPr>
        <p:spPr>
          <a:xfrm>
            <a:off x="2656189" y="2008405"/>
            <a:ext cx="1303916" cy="405294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3" name="TextBox 92"/>
          <p:cNvSpPr txBox="1"/>
          <p:nvPr/>
        </p:nvSpPr>
        <p:spPr>
          <a:xfrm>
            <a:off x="2616451" y="1985481"/>
            <a:ext cx="13833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b="1" dirty="0"/>
              <a:t>Newcastle University</a:t>
            </a:r>
          </a:p>
          <a:p>
            <a:r>
              <a:rPr lang="en-GB" sz="1000" b="1" dirty="0"/>
              <a:t>(U.K.)</a:t>
            </a:r>
            <a:endParaRPr lang="en-GB" sz="1000" dirty="0"/>
          </a:p>
        </p:txBody>
      </p:sp>
    </p:spTree>
    <p:extLst>
      <p:ext uri="{BB962C8B-B14F-4D97-AF65-F5344CB8AC3E}">
        <p14:creationId xmlns:p14="http://schemas.microsoft.com/office/powerpoint/2010/main" val="42073264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327783-7699-BD42-AC0F-B1551E054F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dirty="0"/>
              <a:t>			Global scope to date</a:t>
            </a:r>
          </a:p>
        </p:txBody>
      </p:sp>
      <p:grpSp>
        <p:nvGrpSpPr>
          <p:cNvPr id="94" name="Group 93"/>
          <p:cNvGrpSpPr/>
          <p:nvPr/>
        </p:nvGrpSpPr>
        <p:grpSpPr>
          <a:xfrm>
            <a:off x="310652" y="1392838"/>
            <a:ext cx="8859297" cy="4880340"/>
            <a:chOff x="248989" y="1425771"/>
            <a:chExt cx="8859297" cy="4880340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586" y="2053385"/>
              <a:ext cx="8291215" cy="42168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6" name="Straight Arrow Connector 5"/>
            <p:cNvCxnSpPr/>
            <p:nvPr/>
          </p:nvCxnSpPr>
          <p:spPr>
            <a:xfrm flipH="1" flipV="1">
              <a:off x="5004048" y="3356994"/>
              <a:ext cx="504056" cy="2290738"/>
            </a:xfrm>
            <a:prstGeom prst="straightConnector1">
              <a:avLst/>
            </a:prstGeom>
            <a:ln w="22225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7" name="Group 16"/>
            <p:cNvGrpSpPr/>
            <p:nvPr/>
          </p:nvGrpSpPr>
          <p:grpSpPr>
            <a:xfrm>
              <a:off x="4955268" y="5444335"/>
              <a:ext cx="1719858" cy="861776"/>
              <a:chOff x="5883586" y="5207272"/>
              <a:chExt cx="1296144" cy="611123"/>
            </a:xfrm>
          </p:grpSpPr>
          <p:sp>
            <p:nvSpPr>
              <p:cNvPr id="8" name="Rounded Rectangle 7"/>
              <p:cNvSpPr/>
              <p:nvPr/>
            </p:nvSpPr>
            <p:spPr>
              <a:xfrm>
                <a:off x="5906371" y="5221621"/>
                <a:ext cx="1152552" cy="415498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5883586" y="5207272"/>
                <a:ext cx="1296144" cy="6111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000" b="1" dirty="0"/>
                  <a:t>The Arab Academy for Science, Technology and Maritime Transport (Egypt)</a:t>
                </a:r>
                <a:endParaRPr lang="en-GB" sz="1000" dirty="0"/>
              </a:p>
            </p:txBody>
          </p:sp>
        </p:grpSp>
        <p:cxnSp>
          <p:nvCxnSpPr>
            <p:cNvPr id="13" name="Straight Arrow Connector 12"/>
            <p:cNvCxnSpPr/>
            <p:nvPr/>
          </p:nvCxnSpPr>
          <p:spPr>
            <a:xfrm flipV="1">
              <a:off x="3043487" y="2996953"/>
              <a:ext cx="1528513" cy="2837300"/>
            </a:xfrm>
            <a:prstGeom prst="straightConnector1">
              <a:avLst/>
            </a:prstGeom>
            <a:ln w="22225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" name="Group 15"/>
            <p:cNvGrpSpPr/>
            <p:nvPr/>
          </p:nvGrpSpPr>
          <p:grpSpPr>
            <a:xfrm>
              <a:off x="2633855" y="5627720"/>
              <a:ext cx="1259194" cy="400110"/>
              <a:chOff x="2349961" y="5497134"/>
              <a:chExt cx="1073016" cy="297733"/>
            </a:xfrm>
          </p:grpSpPr>
          <p:sp>
            <p:nvSpPr>
              <p:cNvPr id="14" name="Rounded Rectangle 13"/>
              <p:cNvSpPr/>
              <p:nvPr/>
            </p:nvSpPr>
            <p:spPr>
              <a:xfrm>
                <a:off x="2394951" y="5512019"/>
                <a:ext cx="815428" cy="279966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2349961" y="5497134"/>
                <a:ext cx="1073016" cy="2977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000" b="1" dirty="0"/>
                  <a:t>The University of Bologna (Italy) </a:t>
                </a:r>
                <a:endParaRPr lang="en-GB" sz="1000" dirty="0"/>
              </a:p>
            </p:txBody>
          </p:sp>
        </p:grpSp>
        <p:cxnSp>
          <p:nvCxnSpPr>
            <p:cNvPr id="25" name="Straight Arrow Connector 24"/>
            <p:cNvCxnSpPr/>
            <p:nvPr/>
          </p:nvCxnSpPr>
          <p:spPr>
            <a:xfrm flipH="1" flipV="1">
              <a:off x="4860034" y="2996953"/>
              <a:ext cx="2795096" cy="2567319"/>
            </a:xfrm>
            <a:prstGeom prst="straightConnector1">
              <a:avLst/>
            </a:prstGeom>
            <a:ln w="22225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1" name="Group 30"/>
            <p:cNvGrpSpPr/>
            <p:nvPr/>
          </p:nvGrpSpPr>
          <p:grpSpPr>
            <a:xfrm>
              <a:off x="7444740" y="5347156"/>
              <a:ext cx="1560607" cy="603701"/>
              <a:chOff x="6543067" y="5862872"/>
              <a:chExt cx="874990" cy="830997"/>
            </a:xfrm>
          </p:grpSpPr>
          <p:sp>
            <p:nvSpPr>
              <p:cNvPr id="29" name="Rounded Rectangle 28"/>
              <p:cNvSpPr/>
              <p:nvPr/>
            </p:nvSpPr>
            <p:spPr>
              <a:xfrm>
                <a:off x="6582219" y="5911015"/>
                <a:ext cx="835838" cy="501437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6543067" y="5862872"/>
                <a:ext cx="81713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000" b="1" dirty="0"/>
                  <a:t>University Politehnica of Bucharest (Romania)</a:t>
                </a:r>
                <a:endParaRPr lang="en-GB" sz="1000" dirty="0"/>
              </a:p>
              <a:p>
                <a:endParaRPr lang="en-GB" sz="800" dirty="0"/>
              </a:p>
            </p:txBody>
          </p:sp>
        </p:grpSp>
        <p:grpSp>
          <p:nvGrpSpPr>
            <p:cNvPr id="34" name="Group 33"/>
            <p:cNvGrpSpPr/>
            <p:nvPr/>
          </p:nvGrpSpPr>
          <p:grpSpPr>
            <a:xfrm>
              <a:off x="1303256" y="5176559"/>
              <a:ext cx="1383392" cy="606914"/>
              <a:chOff x="1494410" y="5192604"/>
              <a:chExt cx="916764" cy="606914"/>
            </a:xfrm>
          </p:grpSpPr>
          <p:sp>
            <p:nvSpPr>
              <p:cNvPr id="36" name="Rounded Rectangle 35"/>
              <p:cNvSpPr/>
              <p:nvPr/>
            </p:nvSpPr>
            <p:spPr>
              <a:xfrm>
                <a:off x="1524715" y="5192604"/>
                <a:ext cx="864096" cy="606914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1494410" y="5218091"/>
                <a:ext cx="916764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000" b="1" dirty="0"/>
                  <a:t>Universidade Estadual de Campinas - UNICAMP (Brazil)</a:t>
                </a:r>
                <a:endParaRPr lang="en-GB" sz="1000" dirty="0"/>
              </a:p>
            </p:txBody>
          </p:sp>
        </p:grpSp>
        <p:cxnSp>
          <p:nvCxnSpPr>
            <p:cNvPr id="38" name="Straight Arrow Connector 37"/>
            <p:cNvCxnSpPr/>
            <p:nvPr/>
          </p:nvCxnSpPr>
          <p:spPr>
            <a:xfrm flipV="1">
              <a:off x="1926914" y="4738836"/>
              <a:ext cx="1357266" cy="441124"/>
            </a:xfrm>
            <a:prstGeom prst="straightConnector1">
              <a:avLst/>
            </a:prstGeom>
            <a:ln w="22225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/>
            <p:cNvCxnSpPr/>
            <p:nvPr/>
          </p:nvCxnSpPr>
          <p:spPr>
            <a:xfrm flipV="1">
              <a:off x="1455747" y="2804161"/>
              <a:ext cx="2819073" cy="348489"/>
            </a:xfrm>
            <a:prstGeom prst="straightConnector1">
              <a:avLst/>
            </a:prstGeom>
            <a:ln w="22225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Rounded Rectangle 53"/>
            <p:cNvSpPr/>
            <p:nvPr/>
          </p:nvSpPr>
          <p:spPr>
            <a:xfrm>
              <a:off x="440147" y="2957108"/>
              <a:ext cx="1206622" cy="39108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7" name="Rectangle 56"/>
            <p:cNvSpPr/>
            <p:nvPr/>
          </p:nvSpPr>
          <p:spPr>
            <a:xfrm>
              <a:off x="380009" y="2956882"/>
              <a:ext cx="1330067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1000" b="1" dirty="0"/>
                <a:t>Cardiff Metropolitan University (UK)</a:t>
              </a:r>
              <a:endParaRPr lang="en-GB" sz="1000" dirty="0"/>
            </a:p>
          </p:txBody>
        </p:sp>
        <p:cxnSp>
          <p:nvCxnSpPr>
            <p:cNvPr id="61" name="Straight Arrow Connector 60"/>
            <p:cNvCxnSpPr/>
            <p:nvPr/>
          </p:nvCxnSpPr>
          <p:spPr>
            <a:xfrm>
              <a:off x="1045042" y="1890042"/>
              <a:ext cx="3229778" cy="804794"/>
            </a:xfrm>
            <a:prstGeom prst="straightConnector1">
              <a:avLst/>
            </a:prstGeom>
            <a:ln w="22225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Rounded Rectangle 62"/>
            <p:cNvSpPr/>
            <p:nvPr/>
          </p:nvSpPr>
          <p:spPr>
            <a:xfrm>
              <a:off x="299458" y="1693428"/>
              <a:ext cx="1156289" cy="387161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5" name="Rectangle 64"/>
            <p:cNvSpPr/>
            <p:nvPr/>
          </p:nvSpPr>
          <p:spPr>
            <a:xfrm>
              <a:off x="248989" y="1686954"/>
              <a:ext cx="1363991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1000" b="1" dirty="0"/>
                <a:t>Glasgow Caledonian University (UK)</a:t>
              </a:r>
              <a:endParaRPr lang="en-GB" sz="1000" dirty="0"/>
            </a:p>
          </p:txBody>
        </p:sp>
        <p:cxnSp>
          <p:nvCxnSpPr>
            <p:cNvPr id="67" name="Straight Arrow Connector 66"/>
            <p:cNvCxnSpPr/>
            <p:nvPr/>
          </p:nvCxnSpPr>
          <p:spPr>
            <a:xfrm flipH="1" flipV="1">
              <a:off x="5615942" y="4686301"/>
              <a:ext cx="1358654" cy="1007966"/>
            </a:xfrm>
            <a:prstGeom prst="straightConnector1">
              <a:avLst/>
            </a:prstGeom>
            <a:ln w="22225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Rounded Rectangle 69"/>
            <p:cNvSpPr/>
            <p:nvPr/>
          </p:nvSpPr>
          <p:spPr>
            <a:xfrm>
              <a:off x="6542548" y="5515857"/>
              <a:ext cx="864096" cy="460604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1" name="Rectangle 70"/>
            <p:cNvSpPr/>
            <p:nvPr/>
          </p:nvSpPr>
          <p:spPr>
            <a:xfrm>
              <a:off x="6511327" y="5532149"/>
              <a:ext cx="1143803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1000" b="1" dirty="0"/>
                <a:t>University of Mauritius</a:t>
              </a:r>
              <a:endParaRPr lang="en-GB" sz="1000" dirty="0"/>
            </a:p>
          </p:txBody>
        </p:sp>
        <p:cxnSp>
          <p:nvCxnSpPr>
            <p:cNvPr id="74" name="Straight Arrow Connector 73"/>
            <p:cNvCxnSpPr/>
            <p:nvPr/>
          </p:nvCxnSpPr>
          <p:spPr>
            <a:xfrm flipH="1">
              <a:off x="5025757" y="1723622"/>
              <a:ext cx="1370530" cy="971214"/>
            </a:xfrm>
            <a:prstGeom prst="straightConnector1">
              <a:avLst/>
            </a:prstGeom>
            <a:ln w="22225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Rounded Rectangle 76"/>
            <p:cNvSpPr/>
            <p:nvPr/>
          </p:nvSpPr>
          <p:spPr>
            <a:xfrm>
              <a:off x="6072316" y="1437081"/>
              <a:ext cx="1213108" cy="438522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8" name="Rectangle 77"/>
            <p:cNvSpPr/>
            <p:nvPr/>
          </p:nvSpPr>
          <p:spPr>
            <a:xfrm>
              <a:off x="6006894" y="1450030"/>
              <a:ext cx="1279004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1000" b="1" dirty="0"/>
                <a:t>Peoples' Friendship University of Russia</a:t>
              </a:r>
              <a:endParaRPr lang="en-GB" sz="1000" dirty="0"/>
            </a:p>
          </p:txBody>
        </p:sp>
        <p:cxnSp>
          <p:nvCxnSpPr>
            <p:cNvPr id="80" name="Straight Arrow Connector 79"/>
            <p:cNvCxnSpPr/>
            <p:nvPr/>
          </p:nvCxnSpPr>
          <p:spPr>
            <a:xfrm>
              <a:off x="4424612" y="1723622"/>
              <a:ext cx="246540" cy="916365"/>
            </a:xfrm>
            <a:prstGeom prst="straightConnector1">
              <a:avLst/>
            </a:prstGeom>
            <a:ln w="22225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Rounded Rectangle 81"/>
            <p:cNvSpPr/>
            <p:nvPr/>
          </p:nvSpPr>
          <p:spPr>
            <a:xfrm>
              <a:off x="3205765" y="1425771"/>
              <a:ext cx="1412667" cy="397581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3" name="Rectangle 82"/>
            <p:cNvSpPr/>
            <p:nvPr/>
          </p:nvSpPr>
          <p:spPr>
            <a:xfrm>
              <a:off x="3174140" y="1437081"/>
              <a:ext cx="1520492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1000" b="1" dirty="0"/>
                <a:t>Stockholms Universitet (Sweden</a:t>
              </a:r>
              <a:r>
                <a:rPr lang="en-GB" sz="800" b="1" dirty="0"/>
                <a:t>)</a:t>
              </a:r>
              <a:endParaRPr lang="en-GB" sz="800" dirty="0"/>
            </a:p>
          </p:txBody>
        </p:sp>
        <p:cxnSp>
          <p:nvCxnSpPr>
            <p:cNvPr id="84" name="Straight Arrow Connector 83"/>
            <p:cNvCxnSpPr/>
            <p:nvPr/>
          </p:nvCxnSpPr>
          <p:spPr>
            <a:xfrm flipH="1">
              <a:off x="7406640" y="4502363"/>
              <a:ext cx="1047047" cy="770678"/>
            </a:xfrm>
            <a:prstGeom prst="straightConnector1">
              <a:avLst/>
            </a:prstGeom>
            <a:ln w="22225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Rounded Rectangle 87"/>
            <p:cNvSpPr/>
            <p:nvPr/>
          </p:nvSpPr>
          <p:spPr>
            <a:xfrm>
              <a:off x="8019322" y="4114203"/>
              <a:ext cx="997084" cy="541233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9" name="Rectangle 88"/>
            <p:cNvSpPr/>
            <p:nvPr/>
          </p:nvSpPr>
          <p:spPr>
            <a:xfrm>
              <a:off x="7964483" y="4091779"/>
              <a:ext cx="1143803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1000" b="1" dirty="0"/>
                <a:t>The University of Tasmania (Australia)</a:t>
              </a:r>
              <a:endParaRPr lang="en-GB" sz="1000" dirty="0"/>
            </a:p>
          </p:txBody>
        </p: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067693-CD04-A048-A5FB-411D65FA16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19A43-0E6D-2F41-997B-9FA295CF1F27}" type="slidenum">
              <a:rPr lang="en-US" smtClean="0"/>
              <a:t>11</a:t>
            </a:fld>
            <a:endParaRPr lang="en-US"/>
          </a:p>
        </p:txBody>
      </p:sp>
      <p:cxnSp>
        <p:nvCxnSpPr>
          <p:cNvPr id="41" name="Straight Arrow Connector 40"/>
          <p:cNvCxnSpPr/>
          <p:nvPr/>
        </p:nvCxnSpPr>
        <p:spPr>
          <a:xfrm flipV="1">
            <a:off x="1857374" y="2955638"/>
            <a:ext cx="2702721" cy="1261675"/>
          </a:xfrm>
          <a:prstGeom prst="straightConnector1">
            <a:avLst/>
          </a:prstGeom>
          <a:ln w="22225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2" name="Group 41"/>
          <p:cNvGrpSpPr/>
          <p:nvPr/>
        </p:nvGrpSpPr>
        <p:grpSpPr>
          <a:xfrm>
            <a:off x="657476" y="4058846"/>
            <a:ext cx="1719868" cy="423979"/>
            <a:chOff x="4271967" y="3455859"/>
            <a:chExt cx="1296144" cy="300663"/>
          </a:xfrm>
        </p:grpSpPr>
        <p:sp>
          <p:nvSpPr>
            <p:cNvPr id="43" name="Rounded Rectangle 42"/>
            <p:cNvSpPr/>
            <p:nvPr/>
          </p:nvSpPr>
          <p:spPr>
            <a:xfrm>
              <a:off x="4280419" y="3455859"/>
              <a:ext cx="1050497" cy="300663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4271967" y="3471761"/>
              <a:ext cx="1296144" cy="2837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00" b="1" dirty="0" err="1"/>
                <a:t>Università</a:t>
              </a:r>
              <a:r>
                <a:rPr lang="en-GB" sz="1000" b="1" dirty="0"/>
                <a:t> </a:t>
              </a:r>
              <a:r>
                <a:rPr lang="en-GB" sz="1000" b="1" dirty="0" err="1"/>
                <a:t>degli</a:t>
              </a:r>
              <a:r>
                <a:rPr lang="en-GB" sz="1000" b="1" dirty="0"/>
                <a:t> </a:t>
              </a:r>
              <a:r>
                <a:rPr lang="en-GB" sz="1000" b="1" dirty="0" err="1"/>
                <a:t>Studi</a:t>
              </a:r>
              <a:r>
                <a:rPr lang="en-GB" sz="1000" b="1" dirty="0"/>
                <a:t> di Torino (Italy)</a:t>
              </a:r>
              <a:endParaRPr lang="en-GB" sz="1000" dirty="0"/>
            </a:p>
          </p:txBody>
        </p:sp>
      </p:grpSp>
      <p:cxnSp>
        <p:nvCxnSpPr>
          <p:cNvPr id="45" name="Straight Arrow Connector 44"/>
          <p:cNvCxnSpPr/>
          <p:nvPr/>
        </p:nvCxnSpPr>
        <p:spPr>
          <a:xfrm flipV="1">
            <a:off x="4378023" y="4335580"/>
            <a:ext cx="357734" cy="1325754"/>
          </a:xfrm>
          <a:prstGeom prst="straightConnector1">
            <a:avLst/>
          </a:prstGeom>
          <a:ln w="22225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6" name="Group 45"/>
          <p:cNvGrpSpPr/>
          <p:nvPr/>
        </p:nvGrpSpPr>
        <p:grpSpPr>
          <a:xfrm>
            <a:off x="3786509" y="5523056"/>
            <a:ext cx="1183028" cy="454968"/>
            <a:chOff x="3203848" y="4669686"/>
            <a:chExt cx="1008112" cy="338554"/>
          </a:xfrm>
        </p:grpSpPr>
        <p:sp>
          <p:nvSpPr>
            <p:cNvPr id="47" name="Rounded Rectangle 46"/>
            <p:cNvSpPr/>
            <p:nvPr/>
          </p:nvSpPr>
          <p:spPr>
            <a:xfrm>
              <a:off x="3203848" y="4669686"/>
              <a:ext cx="1008112" cy="33855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3203848" y="4669686"/>
              <a:ext cx="1008112" cy="2977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00" b="1" dirty="0" err="1"/>
                <a:t>Universidade</a:t>
              </a:r>
              <a:r>
                <a:rPr lang="en-GB" sz="1000" b="1" dirty="0"/>
                <a:t> </a:t>
              </a:r>
              <a:r>
                <a:rPr lang="en-GB" sz="1000" b="1" dirty="0" err="1"/>
                <a:t>Católica</a:t>
              </a:r>
              <a:r>
                <a:rPr lang="en-GB" sz="1000" b="1" dirty="0"/>
                <a:t> de Angola</a:t>
              </a:r>
              <a:endParaRPr lang="en-GB" sz="1000" dirty="0"/>
            </a:p>
          </p:txBody>
        </p:sp>
      </p:grpSp>
      <p:cxnSp>
        <p:nvCxnSpPr>
          <p:cNvPr id="49" name="Straight Arrow Connector 48"/>
          <p:cNvCxnSpPr/>
          <p:nvPr/>
        </p:nvCxnSpPr>
        <p:spPr>
          <a:xfrm flipH="1">
            <a:off x="6400801" y="3068094"/>
            <a:ext cx="1680184" cy="437107"/>
          </a:xfrm>
          <a:prstGeom prst="straightConnector1">
            <a:avLst/>
          </a:prstGeom>
          <a:ln w="22225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0" name="Group 49"/>
          <p:cNvGrpSpPr/>
          <p:nvPr/>
        </p:nvGrpSpPr>
        <p:grpSpPr>
          <a:xfrm>
            <a:off x="7596293" y="2873040"/>
            <a:ext cx="1554031" cy="523220"/>
            <a:chOff x="5323334" y="4293582"/>
            <a:chExt cx="871304" cy="720215"/>
          </a:xfrm>
        </p:grpSpPr>
        <p:sp>
          <p:nvSpPr>
            <p:cNvPr id="51" name="Rounded Rectangle 50"/>
            <p:cNvSpPr/>
            <p:nvPr/>
          </p:nvSpPr>
          <p:spPr>
            <a:xfrm>
              <a:off x="5353511" y="4311357"/>
              <a:ext cx="776388" cy="50143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5323334" y="4293582"/>
              <a:ext cx="871304" cy="720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00" b="1" dirty="0"/>
                <a:t>Daffodil International University of Bangladesh</a:t>
              </a:r>
              <a:endParaRPr lang="en-GB" sz="1000" dirty="0"/>
            </a:p>
            <a:p>
              <a:endParaRPr lang="en-GB" sz="800" dirty="0"/>
            </a:p>
          </p:txBody>
        </p:sp>
      </p:grpSp>
      <p:cxnSp>
        <p:nvCxnSpPr>
          <p:cNvPr id="56" name="Straight Arrow Connector 55"/>
          <p:cNvCxnSpPr/>
          <p:nvPr/>
        </p:nvCxnSpPr>
        <p:spPr>
          <a:xfrm flipV="1">
            <a:off x="1336619" y="2811781"/>
            <a:ext cx="3030594" cy="863951"/>
          </a:xfrm>
          <a:prstGeom prst="straightConnector1">
            <a:avLst/>
          </a:prstGeom>
          <a:ln w="22225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8" name="Group 57"/>
          <p:cNvGrpSpPr/>
          <p:nvPr/>
        </p:nvGrpSpPr>
        <p:grpSpPr>
          <a:xfrm>
            <a:off x="457249" y="3563310"/>
            <a:ext cx="1134214" cy="408821"/>
            <a:chOff x="1339274" y="2852047"/>
            <a:chExt cx="751636" cy="408821"/>
          </a:xfrm>
        </p:grpSpPr>
        <p:sp>
          <p:nvSpPr>
            <p:cNvPr id="59" name="Rounded Rectangle 58"/>
            <p:cNvSpPr/>
            <p:nvPr/>
          </p:nvSpPr>
          <p:spPr>
            <a:xfrm>
              <a:off x="1368804" y="2852047"/>
              <a:ext cx="673031" cy="38979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1339274" y="2860758"/>
              <a:ext cx="75163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00" b="1" dirty="0"/>
                <a:t>University of </a:t>
              </a:r>
            </a:p>
            <a:p>
              <a:r>
                <a:rPr lang="en-GB" sz="1000" b="1" dirty="0"/>
                <a:t>Winchester (U.K.)</a:t>
              </a:r>
              <a:endParaRPr lang="en-GB" sz="1000" dirty="0"/>
            </a:p>
          </p:txBody>
        </p:sp>
      </p:grpSp>
      <p:cxnSp>
        <p:nvCxnSpPr>
          <p:cNvPr id="62" name="Straight Arrow Connector 61"/>
          <p:cNvCxnSpPr/>
          <p:nvPr/>
        </p:nvCxnSpPr>
        <p:spPr>
          <a:xfrm flipV="1">
            <a:off x="2257399" y="2964055"/>
            <a:ext cx="2324126" cy="1712127"/>
          </a:xfrm>
          <a:prstGeom prst="straightConnector1">
            <a:avLst/>
          </a:prstGeom>
          <a:ln w="22225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Rounded Rectangle 63"/>
          <p:cNvSpPr/>
          <p:nvPr/>
        </p:nvSpPr>
        <p:spPr>
          <a:xfrm>
            <a:off x="981732" y="4601324"/>
            <a:ext cx="1368152" cy="391085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6" name="Rectangle 65"/>
          <p:cNvSpPr/>
          <p:nvPr/>
        </p:nvSpPr>
        <p:spPr>
          <a:xfrm>
            <a:off x="1009610" y="4592299"/>
            <a:ext cx="133006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00" b="1" dirty="0" err="1"/>
              <a:t>Università</a:t>
            </a:r>
            <a:r>
              <a:rPr lang="en-GB" sz="1000" b="1" dirty="0"/>
              <a:t> </a:t>
            </a:r>
            <a:r>
              <a:rPr lang="en-GB" sz="1000" b="1" dirty="0" err="1"/>
              <a:t>degli</a:t>
            </a:r>
            <a:r>
              <a:rPr lang="en-GB" sz="1000" b="1" dirty="0"/>
              <a:t> </a:t>
            </a:r>
            <a:r>
              <a:rPr lang="en-GB" sz="1000" b="1" dirty="0" err="1"/>
              <a:t>Studi</a:t>
            </a:r>
            <a:r>
              <a:rPr lang="en-GB" sz="1000" b="1" dirty="0"/>
              <a:t> di Genova (Italy)</a:t>
            </a:r>
            <a:endParaRPr lang="en-GB" sz="1000" dirty="0"/>
          </a:p>
        </p:txBody>
      </p:sp>
      <p:cxnSp>
        <p:nvCxnSpPr>
          <p:cNvPr id="68" name="Straight Arrow Connector 67"/>
          <p:cNvCxnSpPr/>
          <p:nvPr/>
        </p:nvCxnSpPr>
        <p:spPr>
          <a:xfrm>
            <a:off x="3105150" y="1690689"/>
            <a:ext cx="1595440" cy="1233486"/>
          </a:xfrm>
          <a:prstGeom prst="straightConnector1">
            <a:avLst/>
          </a:prstGeom>
          <a:ln w="22225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Rounded Rectangle 68"/>
          <p:cNvSpPr/>
          <p:nvPr/>
        </p:nvSpPr>
        <p:spPr>
          <a:xfrm>
            <a:off x="1921233" y="1417097"/>
            <a:ext cx="1278049" cy="387161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2" name="Rectangle 71"/>
          <p:cNvSpPr/>
          <p:nvPr/>
        </p:nvSpPr>
        <p:spPr>
          <a:xfrm>
            <a:off x="1876162" y="1404148"/>
            <a:ext cx="136399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00" b="1" dirty="0"/>
              <a:t>Alma Mater </a:t>
            </a:r>
            <a:r>
              <a:rPr lang="en-GB" sz="1000" b="1" dirty="0" err="1"/>
              <a:t>Europaea</a:t>
            </a:r>
            <a:endParaRPr lang="en-GB" sz="1000" b="1" dirty="0"/>
          </a:p>
          <a:p>
            <a:r>
              <a:rPr lang="en-GB" sz="1000" b="1" dirty="0"/>
              <a:t>(Slovenia)</a:t>
            </a:r>
            <a:endParaRPr lang="en-GB" sz="1000" dirty="0"/>
          </a:p>
        </p:txBody>
      </p:sp>
      <p:cxnSp>
        <p:nvCxnSpPr>
          <p:cNvPr id="73" name="Straight Arrow Connector 72"/>
          <p:cNvCxnSpPr/>
          <p:nvPr/>
        </p:nvCxnSpPr>
        <p:spPr>
          <a:xfrm flipH="1">
            <a:off x="5017295" y="1591628"/>
            <a:ext cx="755390" cy="1220155"/>
          </a:xfrm>
          <a:prstGeom prst="straightConnector1">
            <a:avLst/>
          </a:prstGeom>
          <a:ln w="22225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Rounded Rectangle 74"/>
          <p:cNvSpPr/>
          <p:nvPr/>
        </p:nvSpPr>
        <p:spPr>
          <a:xfrm>
            <a:off x="4718601" y="1382815"/>
            <a:ext cx="1363991" cy="460604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6" name="Rectangle 75"/>
          <p:cNvSpPr/>
          <p:nvPr/>
        </p:nvSpPr>
        <p:spPr>
          <a:xfrm>
            <a:off x="4680095" y="1417097"/>
            <a:ext cx="153590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00" b="1" dirty="0"/>
              <a:t>Boris </a:t>
            </a:r>
            <a:r>
              <a:rPr lang="en-GB" sz="1000" b="1" dirty="0" err="1"/>
              <a:t>Grinchenko</a:t>
            </a:r>
            <a:endParaRPr lang="en-GB" sz="1000" b="1" dirty="0"/>
          </a:p>
          <a:p>
            <a:r>
              <a:rPr lang="en-GB" sz="1000" b="1" dirty="0"/>
              <a:t>Kyiv University (Ukraine)</a:t>
            </a:r>
            <a:endParaRPr lang="en-GB" sz="1000" dirty="0"/>
          </a:p>
        </p:txBody>
      </p:sp>
      <p:cxnSp>
        <p:nvCxnSpPr>
          <p:cNvPr id="79" name="Straight Arrow Connector 78"/>
          <p:cNvCxnSpPr/>
          <p:nvPr/>
        </p:nvCxnSpPr>
        <p:spPr>
          <a:xfrm flipH="1">
            <a:off x="5338763" y="2446102"/>
            <a:ext cx="2742222" cy="589992"/>
          </a:xfrm>
          <a:prstGeom prst="straightConnector1">
            <a:avLst/>
          </a:prstGeom>
          <a:ln w="22225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Rounded Rectangle 80"/>
          <p:cNvSpPr/>
          <p:nvPr/>
        </p:nvSpPr>
        <p:spPr>
          <a:xfrm>
            <a:off x="7821751" y="2225686"/>
            <a:ext cx="1142062" cy="438522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5" name="Rectangle 84"/>
          <p:cNvSpPr/>
          <p:nvPr/>
        </p:nvSpPr>
        <p:spPr>
          <a:xfrm>
            <a:off x="7793496" y="2246047"/>
            <a:ext cx="127900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00" b="1" dirty="0"/>
              <a:t>Ilia State University</a:t>
            </a:r>
          </a:p>
          <a:p>
            <a:r>
              <a:rPr lang="en-GB" sz="1000" b="1" dirty="0"/>
              <a:t>(Georgia)</a:t>
            </a:r>
            <a:endParaRPr lang="en-GB" sz="1000" dirty="0"/>
          </a:p>
        </p:txBody>
      </p:sp>
      <p:cxnSp>
        <p:nvCxnSpPr>
          <p:cNvPr id="86" name="Straight Arrow Connector 85"/>
          <p:cNvCxnSpPr/>
          <p:nvPr/>
        </p:nvCxnSpPr>
        <p:spPr>
          <a:xfrm flipH="1">
            <a:off x="5107120" y="1813862"/>
            <a:ext cx="2542998" cy="1023228"/>
          </a:xfrm>
          <a:prstGeom prst="straightConnector1">
            <a:avLst/>
          </a:prstGeom>
          <a:ln w="22225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Rounded Rectangle 86"/>
          <p:cNvSpPr/>
          <p:nvPr/>
        </p:nvSpPr>
        <p:spPr>
          <a:xfrm>
            <a:off x="7411993" y="1485473"/>
            <a:ext cx="1412667" cy="663398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0" name="Rectangle 89"/>
          <p:cNvSpPr/>
          <p:nvPr/>
        </p:nvSpPr>
        <p:spPr>
          <a:xfrm>
            <a:off x="7358080" y="1482166"/>
            <a:ext cx="152049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00" b="1" dirty="0" err="1"/>
              <a:t>O.M.Beketov</a:t>
            </a:r>
            <a:r>
              <a:rPr lang="en-GB" sz="1000" b="1" dirty="0"/>
              <a:t> National University of Urban Economy in </a:t>
            </a:r>
            <a:r>
              <a:rPr lang="en-GB" sz="1000" b="1" dirty="0" err="1"/>
              <a:t>Kharkiv</a:t>
            </a:r>
            <a:endParaRPr lang="en-GB" sz="1000" b="1" dirty="0"/>
          </a:p>
          <a:p>
            <a:r>
              <a:rPr lang="en-GB" sz="1000" b="1" dirty="0"/>
              <a:t>(Ukraine)</a:t>
            </a:r>
            <a:endParaRPr lang="en-GB" sz="800" dirty="0"/>
          </a:p>
        </p:txBody>
      </p:sp>
      <p:cxnSp>
        <p:nvCxnSpPr>
          <p:cNvPr id="91" name="Straight Arrow Connector 90"/>
          <p:cNvCxnSpPr/>
          <p:nvPr/>
        </p:nvCxnSpPr>
        <p:spPr>
          <a:xfrm flipH="1">
            <a:off x="6667502" y="3723421"/>
            <a:ext cx="1965233" cy="31811"/>
          </a:xfrm>
          <a:prstGeom prst="straightConnector1">
            <a:avLst/>
          </a:prstGeom>
          <a:ln w="22225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Rounded Rectangle 91"/>
          <p:cNvSpPr/>
          <p:nvPr/>
        </p:nvSpPr>
        <p:spPr>
          <a:xfrm>
            <a:off x="8134193" y="3500664"/>
            <a:ext cx="900665" cy="397049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3" name="Rectangle 92"/>
          <p:cNvSpPr/>
          <p:nvPr/>
        </p:nvSpPr>
        <p:spPr>
          <a:xfrm>
            <a:off x="8080985" y="3499133"/>
            <a:ext cx="11035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00" b="1" dirty="0"/>
              <a:t>Siam University (Thailand)</a:t>
            </a:r>
            <a:endParaRPr lang="en-GB" sz="1000" dirty="0"/>
          </a:p>
        </p:txBody>
      </p:sp>
      <p:cxnSp>
        <p:nvCxnSpPr>
          <p:cNvPr id="95" name="Straight Arrow Connector 94"/>
          <p:cNvCxnSpPr/>
          <p:nvPr/>
        </p:nvCxnSpPr>
        <p:spPr>
          <a:xfrm>
            <a:off x="1266825" y="2538451"/>
            <a:ext cx="3100388" cy="164268"/>
          </a:xfrm>
          <a:prstGeom prst="straightConnector1">
            <a:avLst/>
          </a:prstGeom>
          <a:ln w="22225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Rounded Rectangle 95"/>
          <p:cNvSpPr/>
          <p:nvPr/>
        </p:nvSpPr>
        <p:spPr>
          <a:xfrm>
            <a:off x="198243" y="2335804"/>
            <a:ext cx="1303916" cy="405294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7" name="TextBox 96"/>
          <p:cNvSpPr txBox="1"/>
          <p:nvPr/>
        </p:nvSpPr>
        <p:spPr>
          <a:xfrm>
            <a:off x="158505" y="2292947"/>
            <a:ext cx="13833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b="1" dirty="0"/>
              <a:t>Newcastle University</a:t>
            </a:r>
          </a:p>
          <a:p>
            <a:r>
              <a:rPr lang="en-GB" sz="1000" b="1" dirty="0"/>
              <a:t>(U.K.)</a:t>
            </a:r>
            <a:endParaRPr lang="en-GB" sz="1000" dirty="0"/>
          </a:p>
        </p:txBody>
      </p:sp>
    </p:spTree>
    <p:extLst>
      <p:ext uri="{BB962C8B-B14F-4D97-AF65-F5344CB8AC3E}">
        <p14:creationId xmlns:p14="http://schemas.microsoft.com/office/powerpoint/2010/main" val="41916558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DD05D7-B3F0-BA45-8D8E-5DCE84A4EB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C2EC68-0416-E349-813F-8504EA9AE0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n-US" sz="4400" dirty="0"/>
          </a:p>
          <a:p>
            <a:pPr marL="0" indent="0" algn="ctr">
              <a:buNone/>
            </a:pPr>
            <a:endParaRPr lang="en-US" sz="4400" dirty="0"/>
          </a:p>
          <a:p>
            <a:pPr marL="0" indent="0" algn="ctr">
              <a:buNone/>
            </a:pPr>
            <a:r>
              <a:rPr lang="en-US" sz="4400" dirty="0"/>
              <a:t>The Project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8DE03E-1B81-6842-ABAD-5698F684A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19A43-0E6D-2F41-997B-9FA295CF1F2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4243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93A4FA-2B74-7D43-AD6C-54A0DFA585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				The Project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E3FAC4-0E6A-FE4F-AC83-FF253BC6DD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Understanding values – Ambassadors</a:t>
            </a:r>
          </a:p>
          <a:p>
            <a:r>
              <a:rPr lang="en-US" dirty="0"/>
              <a:t>Glasgow Workshop </a:t>
            </a:r>
          </a:p>
          <a:p>
            <a:r>
              <a:rPr lang="en-US" dirty="0"/>
              <a:t>Production of Guidelines</a:t>
            </a:r>
          </a:p>
          <a:p>
            <a:r>
              <a:rPr lang="en-US" dirty="0"/>
              <a:t>Pilot sites</a:t>
            </a:r>
          </a:p>
          <a:p>
            <a:r>
              <a:rPr lang="en-US" dirty="0"/>
              <a:t>Ambassadors</a:t>
            </a:r>
          </a:p>
          <a:p>
            <a:r>
              <a:rPr lang="en-US" dirty="0"/>
              <a:t>Piloting</a:t>
            </a:r>
          </a:p>
          <a:p>
            <a:r>
              <a:rPr lang="en-US" dirty="0"/>
              <a:t>Bologna Workshop</a:t>
            </a:r>
          </a:p>
          <a:p>
            <a:r>
              <a:rPr lang="en-US" dirty="0"/>
              <a:t>Reports</a:t>
            </a:r>
          </a:p>
          <a:p>
            <a:r>
              <a:rPr lang="en-US" dirty="0"/>
              <a:t>Prospectus, Guidelines and Resources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6991F65-0EAC-1A4B-949A-0B3BD9E7D8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6891" y="2549576"/>
            <a:ext cx="4092314" cy="2182567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79C2F5-C60E-3D4A-B900-D3628BBE80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19A43-0E6D-2F41-997B-9FA295CF1F2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4210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D8A8A8-1505-C94A-8C34-15AAB9D96A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                       Project Objectives 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DEFABB-774E-6A4B-B248-3DC8B59016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buNone/>
            </a:pPr>
            <a:r>
              <a:rPr lang="en-GB" dirty="0"/>
              <a:t>To help universities and higher education institutions ensure that:</a:t>
            </a:r>
          </a:p>
          <a:p>
            <a:pPr marL="0" indent="0">
              <a:buNone/>
            </a:pPr>
            <a:r>
              <a:rPr lang="en-GB" dirty="0"/>
              <a:t> </a:t>
            </a:r>
          </a:p>
          <a:p>
            <a:pPr lvl="0"/>
            <a:r>
              <a:rPr lang="en-GB" dirty="0"/>
              <a:t>the values they espouse reflect the institution’s mission and community; </a:t>
            </a:r>
          </a:p>
          <a:p>
            <a:pPr lvl="0"/>
            <a:r>
              <a:rPr lang="en-GB" dirty="0"/>
              <a:t>staff, students, and stakeholders have been effectively engaged in defining those values; and</a:t>
            </a:r>
          </a:p>
          <a:p>
            <a:r>
              <a:rPr lang="en-GB" dirty="0"/>
              <a:t>all members of the institution are able to articulate and effectively live by these defined values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933CF6-1F98-1C47-ABAC-38D86497AF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19A43-0E6D-2F41-997B-9FA295CF1F2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3009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D8A8A8-1505-C94A-8C34-15AAB9D96A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85046"/>
            <a:ext cx="7886700" cy="1325563"/>
          </a:xfrm>
        </p:spPr>
        <p:txBody>
          <a:bodyPr>
            <a:normAutofit fontScale="90000"/>
          </a:bodyPr>
          <a:lstStyle/>
          <a:p>
            <a:pPr algn="r"/>
            <a:r>
              <a:rPr lang="en-US" dirty="0"/>
              <a:t>                          Means of achieving the objectives</a:t>
            </a:r>
            <a:br>
              <a:rPr lang="en-US" dirty="0"/>
            </a:br>
            <a:r>
              <a:rPr lang="en-US" dirty="0"/>
              <a:t>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DEFABB-774E-6A4B-B248-3DC8B59016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lvl="0" indent="0">
              <a:buNone/>
            </a:pPr>
            <a:r>
              <a:rPr lang="en-GB" dirty="0"/>
              <a:t>To do so in a way that is:</a:t>
            </a:r>
          </a:p>
          <a:p>
            <a:r>
              <a:rPr lang="en-GB" dirty="0"/>
              <a:t>Open to all universities</a:t>
            </a:r>
          </a:p>
          <a:p>
            <a:r>
              <a:rPr lang="en-GB" dirty="0"/>
              <a:t>Web-based with additional support</a:t>
            </a:r>
          </a:p>
          <a:p>
            <a:r>
              <a:rPr lang="en-GB" dirty="0"/>
              <a:t>Developmental (learning from experience)</a:t>
            </a:r>
          </a:p>
          <a:p>
            <a:pPr marL="0" indent="0">
              <a:buNone/>
            </a:pPr>
            <a:r>
              <a:rPr lang="en-GB" dirty="0"/>
              <a:t>Via:</a:t>
            </a:r>
          </a:p>
          <a:p>
            <a:r>
              <a:rPr lang="en-GB" dirty="0"/>
              <a:t>Prospectus</a:t>
            </a:r>
          </a:p>
          <a:p>
            <a:r>
              <a:rPr lang="en-GB" dirty="0"/>
              <a:t>Guidelines</a:t>
            </a:r>
          </a:p>
          <a:p>
            <a:r>
              <a:rPr lang="en-GB" dirty="0"/>
              <a:t>Sharing experience</a:t>
            </a:r>
          </a:p>
          <a:p>
            <a:pPr lvl="1"/>
            <a:r>
              <a:rPr lang="en-GB" dirty="0"/>
              <a:t>On-line </a:t>
            </a:r>
          </a:p>
          <a:p>
            <a:pPr lvl="1"/>
            <a:r>
              <a:rPr lang="en-GB" dirty="0"/>
              <a:t>In person/workshops/etc</a:t>
            </a:r>
          </a:p>
          <a:p>
            <a:endParaRPr lang="en-GB" dirty="0"/>
          </a:p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933CF6-1F98-1C47-ABAC-38D86497AF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19A43-0E6D-2F41-997B-9FA295CF1F2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4919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39020B-9289-5744-AA02-FFB0A63CF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				Values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2F7F22-70E1-7840-8F98-87EE4A990C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lvl="0"/>
            <a:r>
              <a:rPr lang="en-GB" dirty="0"/>
              <a:t>Fundamental</a:t>
            </a:r>
          </a:p>
          <a:p>
            <a:pPr lvl="1"/>
            <a:r>
              <a:rPr lang="en-GB" dirty="0"/>
              <a:t>academic freedom,</a:t>
            </a:r>
          </a:p>
          <a:p>
            <a:pPr lvl="1"/>
            <a:r>
              <a:rPr lang="en-GB" dirty="0"/>
              <a:t>institutional autonomy, and </a:t>
            </a:r>
          </a:p>
          <a:p>
            <a:pPr lvl="1"/>
            <a:r>
              <a:rPr lang="en-GB" dirty="0"/>
              <a:t>the concomitant responsibility to society. </a:t>
            </a:r>
          </a:p>
          <a:p>
            <a:pPr marL="0" indent="0">
              <a:buNone/>
            </a:pPr>
            <a:r>
              <a:rPr lang="en-GB" dirty="0"/>
              <a:t> </a:t>
            </a:r>
          </a:p>
          <a:p>
            <a:pPr lvl="0"/>
            <a:r>
              <a:rPr lang="en-GB" dirty="0"/>
              <a:t>Other values may include:</a:t>
            </a:r>
          </a:p>
          <a:p>
            <a:pPr lvl="1"/>
            <a:r>
              <a:rPr lang="en-GB" dirty="0"/>
              <a:t>integrity and fairness;</a:t>
            </a:r>
          </a:p>
          <a:p>
            <a:pPr lvl="1"/>
            <a:r>
              <a:rPr lang="en-GB" dirty="0"/>
              <a:t>equity;</a:t>
            </a:r>
          </a:p>
          <a:p>
            <a:pPr lvl="1"/>
            <a:r>
              <a:rPr lang="en-GB" dirty="0"/>
              <a:t>creativity, innovativeness;</a:t>
            </a:r>
          </a:p>
          <a:p>
            <a:pPr lvl="1"/>
            <a:r>
              <a:rPr lang="en-GB" dirty="0"/>
              <a:t>excellence;</a:t>
            </a:r>
          </a:p>
          <a:p>
            <a:pPr lvl="1"/>
            <a:r>
              <a:rPr lang="en-GB" dirty="0"/>
              <a:t>social responsibility and community service;</a:t>
            </a:r>
          </a:p>
          <a:p>
            <a:pPr lvl="1"/>
            <a:r>
              <a:rPr lang="en-GB" dirty="0"/>
              <a:t>diversity, pluralism, and inclusiveness, and </a:t>
            </a:r>
          </a:p>
          <a:p>
            <a:pPr lvl="1"/>
            <a:r>
              <a:rPr lang="en-GB" dirty="0"/>
              <a:t>health, well-being, and a caring community.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31DBBF-55FB-984E-8471-D76CBE98B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19A43-0E6D-2F41-997B-9FA295CF1F2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231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598819-DE02-0048-92D6-2918ECF3D9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				Stages of the 					process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94D856-630C-2B49-B5C2-E65F238AD5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Initiation and plan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Identification of a map of values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Define how selected values manifest in practice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Relate behaviours to functions/domains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Conversion of values into desired behaviour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Conversion of outcomes into strategic plan and other policies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Reflection on the process, effectiveness and next cycle.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A458D-9153-384D-8837-C224A04D31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19A43-0E6D-2F41-997B-9FA295CF1F2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3165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8BEBE2-935E-5B42-B484-B53E798DB8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E5AD0F-5406-8E49-9617-D621CEED09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n-US" sz="4400" dirty="0"/>
          </a:p>
          <a:p>
            <a:pPr marL="0" indent="0" algn="ctr">
              <a:buNone/>
            </a:pPr>
            <a:endParaRPr lang="en-US" sz="4400" dirty="0"/>
          </a:p>
          <a:p>
            <a:pPr marL="0" indent="0" algn="ctr">
              <a:buNone/>
            </a:pPr>
            <a:r>
              <a:rPr lang="en-US" sz="4400" dirty="0"/>
              <a:t>Project Benefits and Outcomes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F4886F-3E9A-FB4E-A982-0A96A658F1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19A43-0E6D-2F41-997B-9FA295CF1F2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227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5D9F9D-9BE2-6640-BFD6-06CEAB702D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				Project Benefits- 				for universities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A8D99D-C08D-8F47-A288-12B67DC91F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346325"/>
            <a:ext cx="7886700" cy="4351338"/>
          </a:xfrm>
        </p:spPr>
        <p:txBody>
          <a:bodyPr/>
          <a:lstStyle/>
          <a:p>
            <a:r>
              <a:rPr lang="en-US" dirty="0"/>
              <a:t>Unique for each institution</a:t>
            </a:r>
          </a:p>
          <a:p>
            <a:r>
              <a:rPr lang="en-US" dirty="0"/>
              <a:t>Depends on: </a:t>
            </a:r>
          </a:p>
          <a:p>
            <a:pPr lvl="1"/>
            <a:r>
              <a:rPr lang="en-US" dirty="0"/>
              <a:t>starting point/circumstances/objectives</a:t>
            </a:r>
          </a:p>
          <a:p>
            <a:r>
              <a:rPr lang="en-US" dirty="0"/>
              <a:t>Ultimately: </a:t>
            </a:r>
          </a:p>
          <a:p>
            <a:pPr lvl="1"/>
            <a:r>
              <a:rPr lang="en-US" dirty="0"/>
              <a:t>enhanced performance in T&amp;L, R, Service to the Community</a:t>
            </a:r>
          </a:p>
          <a:p>
            <a:pPr lvl="1"/>
            <a:r>
              <a:rPr lang="en-US" dirty="0"/>
              <a:t>More engaged staff/stronger community</a:t>
            </a:r>
          </a:p>
          <a:p>
            <a:pPr lvl="1"/>
            <a:r>
              <a:rPr lang="en-US" dirty="0"/>
              <a:t>More understanding/engaged stakeholders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3965DC-A7CD-EB41-A31E-7142D34C6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19A43-0E6D-2F41-997B-9FA295CF1F2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2800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E05F3B-2C87-E441-BB53-B546DA06BB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				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AA8381-8F33-B641-B490-A04D686AFB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8190620" cy="4351338"/>
          </a:xfrm>
        </p:spPr>
        <p:txBody>
          <a:bodyPr>
            <a:normAutofit/>
          </a:bodyPr>
          <a:lstStyle/>
          <a:p>
            <a:r>
              <a:rPr lang="en-US" dirty="0"/>
              <a:t>Introduction to the Workshop</a:t>
            </a:r>
          </a:p>
          <a:p>
            <a:r>
              <a:rPr lang="en-US" dirty="0"/>
              <a:t>A brief history of the project</a:t>
            </a:r>
          </a:p>
          <a:p>
            <a:r>
              <a:rPr lang="en-US" dirty="0"/>
              <a:t>The project</a:t>
            </a:r>
          </a:p>
          <a:p>
            <a:r>
              <a:rPr lang="en-US" dirty="0"/>
              <a:t>The benefits/outcomes</a:t>
            </a:r>
          </a:p>
          <a:p>
            <a:r>
              <a:rPr lang="en-US" dirty="0"/>
              <a:t>Critical Success Factors</a:t>
            </a:r>
          </a:p>
          <a:p>
            <a:r>
              <a:rPr lang="en-US" dirty="0"/>
              <a:t>What happens next</a:t>
            </a:r>
          </a:p>
          <a:p>
            <a:pPr lvl="1"/>
            <a:r>
              <a:rPr lang="en-US" dirty="0"/>
              <a:t>For universities</a:t>
            </a:r>
          </a:p>
          <a:p>
            <a:pPr lvl="1"/>
            <a:r>
              <a:rPr lang="en-US" dirty="0"/>
              <a:t>For the Magna Charta Observatory</a:t>
            </a:r>
          </a:p>
          <a:p>
            <a:r>
              <a:rPr lang="en-US" dirty="0"/>
              <a:t>Questions</a:t>
            </a:r>
          </a:p>
          <a:p>
            <a:endParaRPr lang="en-US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9B96B892-C8DF-4241-8EDD-0D1FDCD854DB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301" y="365126"/>
            <a:ext cx="3479800" cy="1325563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AAE608D-2EF1-8F4C-827E-54F3FB1D69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7968" y="1825625"/>
            <a:ext cx="2841302" cy="3525864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035595-C95D-334B-8E13-375429B4CE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19A43-0E6D-2F41-997B-9FA295CF1F2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2307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5D9F9D-9BE2-6640-BFD6-06CEAB702D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				Project Benefits- 				pilot sites (1)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A8D99D-C08D-8F47-A288-12B67DC91F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4"/>
            <a:ext cx="7886700" cy="5032376"/>
          </a:xfrm>
        </p:spPr>
        <p:txBody>
          <a:bodyPr>
            <a:normAutofit fontScale="77500" lnSpcReduction="20000"/>
          </a:bodyPr>
          <a:lstStyle/>
          <a:p>
            <a:pPr lvl="0"/>
            <a:r>
              <a:rPr lang="en-GB" sz="3600" dirty="0"/>
              <a:t>an </a:t>
            </a:r>
            <a:r>
              <a:rPr lang="en-GB" sz="3600" b="1" dirty="0"/>
              <a:t>evaluation</a:t>
            </a:r>
            <a:r>
              <a:rPr lang="en-GB" sz="3600" dirty="0"/>
              <a:t> of current and desired values, </a:t>
            </a:r>
          </a:p>
          <a:p>
            <a:pPr lvl="1"/>
            <a:r>
              <a:rPr lang="en-GB" sz="3600" dirty="0"/>
              <a:t>the extent to which they are </a:t>
            </a:r>
            <a:r>
              <a:rPr lang="en-GB" sz="3600" b="1" dirty="0"/>
              <a:t>relevant</a:t>
            </a:r>
            <a:r>
              <a:rPr lang="en-GB" sz="3600" dirty="0"/>
              <a:t> and </a:t>
            </a:r>
          </a:p>
          <a:p>
            <a:pPr lvl="1"/>
            <a:r>
              <a:rPr lang="en-GB" sz="3600" dirty="0"/>
              <a:t>are </a:t>
            </a:r>
            <a:r>
              <a:rPr lang="en-GB" sz="3600" b="1" dirty="0"/>
              <a:t>put into practice</a:t>
            </a:r>
            <a:r>
              <a:rPr lang="en-GB" sz="3600" dirty="0"/>
              <a:t>, </a:t>
            </a:r>
          </a:p>
          <a:p>
            <a:pPr lvl="1"/>
            <a:r>
              <a:rPr lang="en-GB" sz="3600" dirty="0"/>
              <a:t>how they might </a:t>
            </a:r>
            <a:r>
              <a:rPr lang="en-GB" sz="3600" b="1" dirty="0"/>
              <a:t>enhance </a:t>
            </a:r>
          </a:p>
          <a:p>
            <a:pPr lvl="2"/>
            <a:r>
              <a:rPr lang="en-GB" sz="3600" b="1" dirty="0"/>
              <a:t>what</a:t>
            </a:r>
            <a:r>
              <a:rPr lang="en-GB" sz="3600" dirty="0"/>
              <a:t> the university does and </a:t>
            </a:r>
          </a:p>
          <a:p>
            <a:pPr lvl="2"/>
            <a:r>
              <a:rPr lang="en-GB" sz="3600" b="1" dirty="0"/>
              <a:t>how</a:t>
            </a:r>
            <a:r>
              <a:rPr lang="en-GB" sz="3600" dirty="0"/>
              <a:t> it does it;</a:t>
            </a:r>
          </a:p>
          <a:p>
            <a:pPr lvl="0"/>
            <a:r>
              <a:rPr lang="en-GB" sz="3600" b="1" dirty="0"/>
              <a:t>identifying</a:t>
            </a:r>
            <a:r>
              <a:rPr lang="en-GB" sz="3600" dirty="0"/>
              <a:t> where there might be a </a:t>
            </a:r>
            <a:r>
              <a:rPr lang="en-GB" sz="3600" b="1" dirty="0"/>
              <a:t>gap</a:t>
            </a:r>
            <a:r>
              <a:rPr lang="en-GB" sz="3600" dirty="0"/>
              <a:t> between </a:t>
            </a:r>
          </a:p>
          <a:p>
            <a:pPr lvl="1"/>
            <a:r>
              <a:rPr lang="en-GB" sz="3600" dirty="0"/>
              <a:t>the </a:t>
            </a:r>
            <a:r>
              <a:rPr lang="en-GB" sz="3600" b="1" dirty="0"/>
              <a:t>values espoused </a:t>
            </a:r>
            <a:r>
              <a:rPr lang="en-GB" sz="3600" dirty="0"/>
              <a:t>and </a:t>
            </a:r>
          </a:p>
          <a:p>
            <a:pPr lvl="1"/>
            <a:r>
              <a:rPr lang="en-GB" sz="3600" dirty="0"/>
              <a:t>their </a:t>
            </a:r>
            <a:r>
              <a:rPr lang="en-GB" sz="3600" b="1" dirty="0"/>
              <a:t>actual implementation</a:t>
            </a:r>
            <a:r>
              <a:rPr lang="en-GB" sz="3600" dirty="0"/>
              <a:t> and </a:t>
            </a:r>
          </a:p>
          <a:p>
            <a:pPr lvl="1"/>
            <a:r>
              <a:rPr lang="en-GB" sz="3600" b="1" dirty="0"/>
              <a:t>how</a:t>
            </a:r>
            <a:r>
              <a:rPr lang="en-GB" sz="3600" dirty="0"/>
              <a:t> they might be more effectively and beneficially implemented;</a:t>
            </a:r>
          </a:p>
          <a:p>
            <a:pPr lvl="0"/>
            <a:r>
              <a:rPr lang="en-GB" sz="3600" dirty="0"/>
              <a:t>Greater authenticity and  enhanced reputation of university; </a:t>
            </a:r>
          </a:p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A8B0AB-D6A8-0F47-805F-FB708EFA0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19A43-0E6D-2F41-997B-9FA295CF1F2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9881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5D9F9D-9BE2-6640-BFD6-06CEAB702D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				Project Benefits- 				pilot sites (2)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A8D99D-C08D-8F47-A288-12B67DC91F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4"/>
            <a:ext cx="7886700" cy="5032376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an </a:t>
            </a:r>
            <a:r>
              <a:rPr lang="en-GB" b="1" dirty="0"/>
              <a:t>externally facilitated </a:t>
            </a:r>
            <a:r>
              <a:rPr lang="en-GB" dirty="0"/>
              <a:t>opportunity to </a:t>
            </a:r>
            <a:r>
              <a:rPr lang="en-GB" b="1" dirty="0"/>
              <a:t>reflect</a:t>
            </a:r>
            <a:r>
              <a:rPr lang="en-GB" dirty="0"/>
              <a:t> on </a:t>
            </a:r>
            <a:r>
              <a:rPr lang="en-GB" b="1" dirty="0"/>
              <a:t>institutional culture and ethos </a:t>
            </a:r>
            <a:r>
              <a:rPr lang="en-GB" dirty="0"/>
              <a:t>as exemplified by its </a:t>
            </a:r>
            <a:r>
              <a:rPr lang="en-GB" b="1" dirty="0"/>
              <a:t>value system</a:t>
            </a:r>
            <a:r>
              <a:rPr lang="en-GB" dirty="0"/>
              <a:t>;</a:t>
            </a:r>
          </a:p>
          <a:p>
            <a:pPr lvl="0"/>
            <a:r>
              <a:rPr lang="en-GB" dirty="0"/>
              <a:t>an opportunity to </a:t>
            </a:r>
          </a:p>
          <a:p>
            <a:pPr lvl="1"/>
            <a:r>
              <a:rPr lang="en-GB" sz="2800" b="1" dirty="0"/>
              <a:t>build and strengthen the academic community </a:t>
            </a:r>
            <a:r>
              <a:rPr lang="en-GB" sz="2800" dirty="0"/>
              <a:t>and </a:t>
            </a:r>
          </a:p>
          <a:p>
            <a:pPr lvl="1"/>
            <a:r>
              <a:rPr lang="en-GB" sz="2800" dirty="0"/>
              <a:t>its </a:t>
            </a:r>
            <a:r>
              <a:rPr lang="en-GB" sz="2800" b="1" dirty="0"/>
              <a:t>engagement within the university as a whole</a:t>
            </a:r>
            <a:r>
              <a:rPr lang="en-GB" sz="2800" dirty="0"/>
              <a:t>, leading to </a:t>
            </a:r>
          </a:p>
          <a:p>
            <a:pPr lvl="1"/>
            <a:r>
              <a:rPr lang="en-GB" sz="2800" dirty="0"/>
              <a:t>an </a:t>
            </a:r>
            <a:r>
              <a:rPr lang="en-GB" sz="2800" b="1" dirty="0"/>
              <a:t>enhanced appreciation of an institution’s values and mission </a:t>
            </a:r>
            <a:endParaRPr lang="en-GB" sz="2800" dirty="0"/>
          </a:p>
          <a:p>
            <a:pPr lvl="1"/>
            <a:r>
              <a:rPr lang="en-GB" sz="2800" dirty="0"/>
              <a:t>stimulate innovation and commitment, </a:t>
            </a:r>
          </a:p>
          <a:p>
            <a:pPr lvl="1"/>
            <a:r>
              <a:rPr lang="en-GB" sz="2800" dirty="0"/>
              <a:t>leading to improved performance in teaching, research, and </a:t>
            </a:r>
          </a:p>
          <a:p>
            <a:pPr lvl="1"/>
            <a:r>
              <a:rPr lang="en-GB" sz="2800" dirty="0"/>
              <a:t>service to the community;</a:t>
            </a:r>
          </a:p>
          <a:p>
            <a:pPr lvl="1"/>
            <a:endParaRPr lang="en-GB" sz="3800" dirty="0"/>
          </a:p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2FA764-B02B-584B-AEB0-B24F9058B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19A43-0E6D-2F41-997B-9FA295CF1F2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347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5D9F9D-9BE2-6640-BFD6-06CEAB702D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				Project Benefits- 				pilot sites (3)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A8D99D-C08D-8F47-A288-12B67DC91F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an opportunity to </a:t>
            </a:r>
            <a:r>
              <a:rPr lang="en-GB" b="1" dirty="0"/>
              <a:t>engage with external stakeholders</a:t>
            </a:r>
            <a:r>
              <a:rPr lang="en-GB" dirty="0"/>
              <a:t>, communicate the values and mission, and strengthen engagement; </a:t>
            </a:r>
          </a:p>
          <a:p>
            <a:pPr lvl="0"/>
            <a:r>
              <a:rPr lang="en-GB" b="1" dirty="0"/>
              <a:t>identification and removal of barriers</a:t>
            </a:r>
            <a:r>
              <a:rPr lang="en-GB" dirty="0"/>
              <a:t> to the realisation of an institution’s values;</a:t>
            </a:r>
          </a:p>
          <a:p>
            <a:pPr lvl="0"/>
            <a:r>
              <a:rPr lang="en-GB" dirty="0"/>
              <a:t>a </a:t>
            </a:r>
            <a:r>
              <a:rPr lang="en-GB" b="1" dirty="0"/>
              <a:t>closer alignment of individual and institutional values;</a:t>
            </a:r>
          </a:p>
          <a:p>
            <a:r>
              <a:rPr lang="en-GB" dirty="0"/>
              <a:t>enhanced </a:t>
            </a:r>
            <a:r>
              <a:rPr lang="en-GB" b="1" dirty="0"/>
              <a:t>social engagement </a:t>
            </a:r>
            <a:r>
              <a:rPr lang="en-GB" dirty="0"/>
              <a:t>and building of </a:t>
            </a:r>
            <a:r>
              <a:rPr lang="en-GB" b="1" dirty="0"/>
              <a:t>trust</a:t>
            </a:r>
            <a:r>
              <a:rPr lang="en-GB" dirty="0"/>
              <a:t>, internally with staff and students and externally with stakeholders. </a:t>
            </a:r>
            <a:endParaRPr lang="en-US" dirty="0"/>
          </a:p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0B85B5-2AF7-EB4F-B365-917F0FFDB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19A43-0E6D-2F41-997B-9FA295CF1F2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4273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5D9F9D-9BE2-6640-BFD6-06CEAB702D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				Project Benefits- 				specifics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A8D99D-C08D-8F47-A288-12B67DC91F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Values-basis for institutional governance</a:t>
            </a:r>
          </a:p>
          <a:p>
            <a:r>
              <a:rPr lang="en-US" dirty="0"/>
              <a:t>Values-basis for strategic plan</a:t>
            </a:r>
          </a:p>
          <a:p>
            <a:r>
              <a:rPr lang="en-US" dirty="0"/>
              <a:t>Re-prioritisation of values</a:t>
            </a:r>
          </a:p>
          <a:p>
            <a:r>
              <a:rPr lang="en-US" dirty="0"/>
              <a:t>Values included in student induction</a:t>
            </a:r>
          </a:p>
          <a:p>
            <a:r>
              <a:rPr lang="en-US" dirty="0"/>
              <a:t>Values included in staff recruitment and induction</a:t>
            </a:r>
          </a:p>
          <a:p>
            <a:r>
              <a:rPr lang="en-US" dirty="0"/>
              <a:t>Improved ‘satisfaction and well-being’</a:t>
            </a:r>
          </a:p>
          <a:p>
            <a:r>
              <a:rPr lang="en-US" dirty="0"/>
              <a:t>Others?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538784-CFF6-AB49-9C9C-ACB8D099D4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19A43-0E6D-2F41-997B-9FA295CF1F2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8347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AC9D12-48A0-1346-B36E-C2DA3D7465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5111BE-FDC8-854A-893B-F38DECBC07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n-US" sz="4400" dirty="0"/>
          </a:p>
          <a:p>
            <a:pPr marL="0" indent="0" algn="ctr">
              <a:buNone/>
            </a:pPr>
            <a:endParaRPr lang="en-US" sz="4400" dirty="0"/>
          </a:p>
          <a:p>
            <a:pPr marL="0" indent="0" algn="ctr">
              <a:buNone/>
            </a:pPr>
            <a:r>
              <a:rPr lang="en-US" sz="4400" dirty="0"/>
              <a:t>Critical Success Factors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30F60E-E803-7140-92F2-976342DA2A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19A43-0E6D-2F41-997B-9FA295CF1F2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5459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1F9B99-AA22-8548-8EA8-E4AAA3889A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				Critical success 					factors (1):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1961B8-1BD2-1442-A1BF-BA7EBA74F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4"/>
            <a:ext cx="7886700" cy="4895851"/>
          </a:xfrm>
        </p:spPr>
        <p:txBody>
          <a:bodyPr>
            <a:normAutofit/>
          </a:bodyPr>
          <a:lstStyle/>
          <a:p>
            <a:pPr lvl="0"/>
            <a:r>
              <a:rPr lang="en-GB" dirty="0"/>
              <a:t>engagement of relevant stakeholders, internal and external, and their agreement on the need for, design, and execution of the initiative, which creates clear and legitimised ownership and commitment;</a:t>
            </a:r>
          </a:p>
          <a:p>
            <a:pPr lvl="0"/>
            <a:r>
              <a:rPr lang="en-GB" dirty="0"/>
              <a:t>leadership from the top of the university and buy-in of leaders at various levels;</a:t>
            </a:r>
          </a:p>
          <a:p>
            <a:pPr lvl="0"/>
            <a:r>
              <a:rPr lang="en-GB" dirty="0"/>
              <a:t>a bottom-up process, including a clear and agreed upon framework and two-way honest and frank communication between those leading and those contributing;</a:t>
            </a: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939C27-6474-7F43-BC83-5644B5D55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19A43-0E6D-2F41-997B-9FA295CF1F2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1879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1F9B99-AA22-8548-8EA8-E4AAA3889A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				 Critical success 					 factors (2):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1961B8-1BD2-1442-A1BF-BA7EBA74F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016124"/>
            <a:ext cx="7886700" cy="4895851"/>
          </a:xfrm>
        </p:spPr>
        <p:txBody>
          <a:bodyPr>
            <a:normAutofit/>
          </a:bodyPr>
          <a:lstStyle/>
          <a:p>
            <a:pPr lvl="0"/>
            <a:r>
              <a:rPr lang="en-GB" dirty="0"/>
              <a:t>a well-managed process with a competent leader; </a:t>
            </a:r>
          </a:p>
          <a:p>
            <a:pPr lvl="0"/>
            <a:r>
              <a:rPr lang="en-GB" dirty="0"/>
              <a:t>a limited number of critical values; </a:t>
            </a:r>
          </a:p>
          <a:p>
            <a:pPr lvl="0"/>
            <a:r>
              <a:rPr lang="en-GB" dirty="0"/>
              <a:t>a robust but achievable timescale; </a:t>
            </a:r>
          </a:p>
          <a:p>
            <a:pPr lvl="0"/>
            <a:r>
              <a:rPr lang="en-GB" dirty="0"/>
              <a:t>a well-informed process supported by accurate and relevant data;</a:t>
            </a:r>
          </a:p>
          <a:p>
            <a:pPr lvl="0"/>
            <a:r>
              <a:rPr lang="en-GB" dirty="0"/>
              <a:t>a goal of achieving maximum impact, with the understanding that developing and living values is a continuous, iterative, and interactive process</a:t>
            </a:r>
          </a:p>
          <a:p>
            <a:pPr lvl="0"/>
            <a:r>
              <a:rPr lang="en-GB" dirty="0"/>
              <a:t>embedding the learning in practice.</a:t>
            </a: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F43FD9-BCCC-A048-9481-545971CA9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19A43-0E6D-2F41-997B-9FA295CF1F27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9212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5D9F9D-9BE2-6640-BFD6-06CEAB702D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				Benefits for MCO</a:t>
            </a:r>
            <a:br>
              <a:rPr lang="en-US" dirty="0"/>
            </a:br>
            <a:r>
              <a:rPr lang="en-US" dirty="0"/>
              <a:t>				include:-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A8D99D-C08D-8F47-A288-12B67DC91F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637468"/>
            <a:ext cx="9144001" cy="6071016"/>
          </a:xfrm>
        </p:spPr>
        <p:txBody>
          <a:bodyPr>
            <a:normAutofit fontScale="92500" lnSpcReduction="10000"/>
          </a:bodyPr>
          <a:lstStyle/>
          <a:p>
            <a:r>
              <a:rPr lang="en-GB" sz="3000" dirty="0"/>
              <a:t>research on how values can have impact for universities;</a:t>
            </a:r>
          </a:p>
          <a:p>
            <a:r>
              <a:rPr lang="en-GB" sz="3000" dirty="0"/>
              <a:t>improving understanding of situational variables;</a:t>
            </a:r>
          </a:p>
          <a:p>
            <a:r>
              <a:rPr lang="en-GB" sz="3000" dirty="0"/>
              <a:t>enhancing the MCO’s intelligence and advising capacity;</a:t>
            </a:r>
          </a:p>
          <a:p>
            <a:r>
              <a:rPr lang="en-GB" sz="3000" dirty="0"/>
              <a:t>enhancing the quality and range of services to signatories; </a:t>
            </a:r>
          </a:p>
          <a:p>
            <a:r>
              <a:rPr lang="en-GB" sz="3000" dirty="0"/>
              <a:t>disseminating publications, including case studies of good practice, at conferences and workshops;</a:t>
            </a:r>
          </a:p>
          <a:p>
            <a:r>
              <a:rPr lang="en-GB" sz="3000" dirty="0"/>
              <a:t>further developing the Living Values tools and guidelines in the light of insights gained from using them;</a:t>
            </a:r>
          </a:p>
          <a:p>
            <a:r>
              <a:rPr lang="en-GB" sz="3000" dirty="0"/>
              <a:t>supporting Ambassadors as advisers and consultants in institutional value development; </a:t>
            </a:r>
          </a:p>
          <a:p>
            <a:r>
              <a:rPr lang="en-GB" sz="3000" dirty="0"/>
              <a:t>Informing review of MCU and </a:t>
            </a:r>
          </a:p>
          <a:p>
            <a:r>
              <a:rPr lang="en-GB" sz="3000" dirty="0"/>
              <a:t>More useful website.</a:t>
            </a:r>
          </a:p>
          <a:p>
            <a:pPr marL="0" indent="0">
              <a:buNone/>
            </a:pPr>
            <a:r>
              <a:rPr lang="en-GB" dirty="0"/>
              <a:t>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DFD740-7917-4544-AA5F-823ADE8EA6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19A43-0E6D-2F41-997B-9FA295CF1F27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6543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18D988-7F42-D640-A4A9-F29A3488F6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76579F9-77AF-1343-A9C0-86860C47D7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8650" y="365126"/>
            <a:ext cx="7886700" cy="5565052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734EE98-33C4-3040-986A-25E5BF577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19A43-0E6D-2F41-997B-9FA295CF1F27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02131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FE391-93DE-C94B-BEC7-ACC0D4B8D1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F0BD4C9-DC4F-6C40-9BB3-11BEAE1A7C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8650" y="121206"/>
            <a:ext cx="8410419" cy="6055757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917162C-791C-514B-B7BD-418108B1C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19A43-0E6D-2F41-997B-9FA295CF1F27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9337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B2097F-40D2-C44F-AB40-D8E1B10C5C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FD5996-E767-7E45-93F2-F6CEED5243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n-US" sz="4400" dirty="0"/>
          </a:p>
          <a:p>
            <a:pPr marL="0" indent="0" algn="ctr">
              <a:buNone/>
            </a:pPr>
            <a:endParaRPr lang="en-US" sz="4400" dirty="0"/>
          </a:p>
          <a:p>
            <a:pPr marL="0" indent="0" algn="ctr">
              <a:buNone/>
            </a:pPr>
            <a:r>
              <a:rPr lang="en-US" sz="4400" dirty="0"/>
              <a:t>Introduction to the Workshop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ADC25C-FECD-D749-A5FE-6FD134BA8F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19A43-0E6D-2F41-997B-9FA295CF1F2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170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430501-81F0-AB40-B854-3D68EE7A14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1A5EB6E-D5A8-B843-AFFB-57C3C06ECD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2974" y="239843"/>
            <a:ext cx="8616311" cy="6618157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D9BFFAF-1F79-1F40-A7EC-A575CF04B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19A43-0E6D-2F41-997B-9FA295CF1F27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97570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D83109-1C9A-EF40-A9B6-2EBFBDD64F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4E0ABEA-7C9E-2143-82DC-8C85FE68C3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8651" y="38422"/>
            <a:ext cx="6611598" cy="6795768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FFEA5B1-2D99-DD45-AA17-5E761B734F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19A43-0E6D-2F41-997B-9FA295CF1F27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76889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5D9F9D-9BE2-6640-BFD6-06CEAB702D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				What happens 					next: pilots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A8D99D-C08D-8F47-A288-12B67DC91F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Work in progress…….</a:t>
            </a:r>
          </a:p>
          <a:p>
            <a:pPr lvl="1"/>
            <a:r>
              <a:rPr lang="en-US" dirty="0"/>
              <a:t>Complete the piloting activity</a:t>
            </a:r>
          </a:p>
          <a:p>
            <a:pPr lvl="1"/>
            <a:r>
              <a:rPr lang="en-US" dirty="0"/>
              <a:t>Liaison with Ambassadors</a:t>
            </a:r>
          </a:p>
          <a:p>
            <a:pPr lvl="1"/>
            <a:r>
              <a:rPr lang="en-US" dirty="0"/>
              <a:t>Bologna workshop to review and develop activity</a:t>
            </a:r>
          </a:p>
          <a:p>
            <a:pPr lvl="1"/>
            <a:r>
              <a:rPr lang="en-US" dirty="0"/>
              <a:t>Share findings with MCO community via web</a:t>
            </a:r>
          </a:p>
          <a:p>
            <a:pPr lvl="1"/>
            <a:r>
              <a:rPr lang="en-US" dirty="0"/>
              <a:t>Reports</a:t>
            </a:r>
          </a:p>
          <a:p>
            <a:pPr lvl="1"/>
            <a:r>
              <a:rPr lang="en-US" dirty="0"/>
              <a:t>Presentation in Bologna September 2020</a:t>
            </a:r>
          </a:p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766072-AD65-8646-9391-22CA10E9EE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19A43-0E6D-2F41-997B-9FA295CF1F27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38806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5D9F9D-9BE2-6640-BFD6-06CEAB702D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				What happens 					next: MCO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A8D99D-C08D-8F47-A288-12B67DC91F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4"/>
            <a:ext cx="7886700" cy="4895851"/>
          </a:xfrm>
        </p:spPr>
        <p:txBody>
          <a:bodyPr>
            <a:normAutofit/>
          </a:bodyPr>
          <a:lstStyle/>
          <a:p>
            <a:r>
              <a:rPr lang="en-US" dirty="0"/>
              <a:t>Regional workshops - hosts/partners invited</a:t>
            </a:r>
          </a:p>
          <a:p>
            <a:r>
              <a:rPr lang="en-US" dirty="0"/>
              <a:t>Consultancy service</a:t>
            </a:r>
          </a:p>
          <a:p>
            <a:r>
              <a:rPr lang="en-US" dirty="0"/>
              <a:t>Grow Ambassador team</a:t>
            </a:r>
          </a:p>
          <a:p>
            <a:r>
              <a:rPr lang="en-US" dirty="0"/>
              <a:t>Research into values</a:t>
            </a:r>
          </a:p>
          <a:p>
            <a:r>
              <a:rPr lang="en-US" dirty="0"/>
              <a:t>Revision of MCO</a:t>
            </a:r>
          </a:p>
          <a:p>
            <a:r>
              <a:rPr lang="en-US" dirty="0"/>
              <a:t>Share at other conferences (IAU etc.)</a:t>
            </a:r>
          </a:p>
          <a:p>
            <a:r>
              <a:rPr lang="en-US" dirty="0"/>
              <a:t>Feature in 2019 and 2020 Anniversary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BDF99E-4343-754B-80DF-38147B1AF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19A43-0E6D-2F41-997B-9FA295CF1F27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12025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2CEFD8-6CE1-BE45-A689-5891FCCE0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82004D-872F-1344-A147-C8A0F51B2A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hlinkClick r:id="rId2"/>
              </a:rPr>
              <a:t>http://www.magna-charta.org/activities-and-projects/living-values-project</a:t>
            </a:r>
            <a:r>
              <a:rPr lang="en-US" dirty="0"/>
              <a:t>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Reaction and evidence from Pilot sites</a:t>
            </a:r>
          </a:p>
          <a:p>
            <a:pPr marL="0" indent="0">
              <a:buNone/>
            </a:pPr>
            <a:r>
              <a:rPr lang="en-US" dirty="0"/>
              <a:t>Questions </a:t>
            </a:r>
          </a:p>
          <a:p>
            <a:pPr marL="0" indent="0">
              <a:buNone/>
            </a:pPr>
            <a:r>
              <a:rPr lang="en-US"/>
              <a:t>Discussion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8E4886-067B-DD47-BEB4-409FBC619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19A43-0E6D-2F41-997B-9FA295CF1F27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3580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C10EB5-7CC1-7A49-8DE3-F3944CE5FA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b="1" dirty="0"/>
              <a:t>Aim</a:t>
            </a:r>
            <a:r>
              <a:rPr lang="en-US" dirty="0"/>
              <a:t> of the meeting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85AFF4-2584-7843-BF49-665B38CB75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To review and support the progress of the pilots </a:t>
            </a:r>
          </a:p>
          <a:p>
            <a:r>
              <a:rPr lang="en-US" dirty="0"/>
              <a:t>to share approaches to the use of the guidelines </a:t>
            </a:r>
            <a:endParaRPr lang="en-GB" dirty="0"/>
          </a:p>
          <a:p>
            <a:pPr lvl="0"/>
            <a:r>
              <a:rPr lang="en-US" dirty="0"/>
              <a:t>to evaluate the effectiveness and any limitations of each, the reasons leading to these and what might be done differently</a:t>
            </a:r>
            <a:endParaRPr lang="en-GB" dirty="0"/>
          </a:p>
          <a:p>
            <a:pPr lvl="0"/>
            <a:r>
              <a:rPr lang="en-US" dirty="0"/>
              <a:t>to share findings regarding values and their implementation to date</a:t>
            </a:r>
            <a:endParaRPr lang="en-GB" dirty="0"/>
          </a:p>
          <a:p>
            <a:pPr lvl="0"/>
            <a:r>
              <a:rPr lang="en-US" dirty="0"/>
              <a:t>to share observations on the guidelines themselves and how they might be improved</a:t>
            </a:r>
            <a:endParaRPr lang="en-GB" dirty="0"/>
          </a:p>
          <a:p>
            <a:pPr lvl="0"/>
            <a:r>
              <a:rPr lang="en-US" dirty="0"/>
              <a:t>to agree arrangements for the remainder of the pilot and </a:t>
            </a:r>
            <a:endParaRPr lang="en-GB" dirty="0"/>
          </a:p>
          <a:p>
            <a:pPr lvl="0"/>
            <a:r>
              <a:rPr lang="en-US" dirty="0"/>
              <a:t>to give preliminary consideration to the presentation in Bologna</a:t>
            </a:r>
            <a:endParaRPr lang="en-GB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CF682F-43BA-4F47-ABF3-4834984465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19A43-0E6D-2F41-997B-9FA295CF1F2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9564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229256-4D76-D646-82F2-960732F296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dirty="0"/>
              <a:t>Programme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0FE7BB-E29A-144E-AD42-87B1E73441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Flexible and adaptable but:</a:t>
            </a:r>
          </a:p>
          <a:p>
            <a:pPr lvl="1"/>
            <a:r>
              <a:rPr lang="en-US" dirty="0"/>
              <a:t>Introduction</a:t>
            </a:r>
          </a:p>
          <a:p>
            <a:pPr lvl="1"/>
            <a:r>
              <a:rPr lang="en-US" dirty="0"/>
              <a:t>Meetings between pilots and ambassadors </a:t>
            </a:r>
            <a:r>
              <a:rPr lang="en-US" i="1" dirty="0"/>
              <a:t>re</a:t>
            </a:r>
            <a:r>
              <a:rPr lang="en-US" dirty="0"/>
              <a:t> progress</a:t>
            </a:r>
          </a:p>
          <a:p>
            <a:pPr lvl="1"/>
            <a:r>
              <a:rPr lang="en-US" dirty="0"/>
              <a:t>Plenary review of experience and issues</a:t>
            </a:r>
          </a:p>
          <a:p>
            <a:pPr lvl="1"/>
            <a:r>
              <a:rPr lang="en-US" dirty="0"/>
              <a:t>Groups focus on values and how they have impact</a:t>
            </a:r>
          </a:p>
          <a:p>
            <a:pPr lvl="1"/>
            <a:r>
              <a:rPr lang="en-US" dirty="0"/>
              <a:t>Plenary sharing</a:t>
            </a:r>
          </a:p>
          <a:p>
            <a:pPr lvl="1"/>
            <a:r>
              <a:rPr lang="en-US" dirty="0"/>
              <a:t>Meetings between pilots and ambassadors re next steps</a:t>
            </a:r>
          </a:p>
          <a:p>
            <a:pPr lvl="1"/>
            <a:r>
              <a:rPr lang="en-US" dirty="0"/>
              <a:t>Plenary </a:t>
            </a:r>
            <a:r>
              <a:rPr lang="en-US" i="1" dirty="0"/>
              <a:t>re</a:t>
            </a:r>
            <a:r>
              <a:rPr lang="en-US" dirty="0"/>
              <a:t> next steps, expectations and sharing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77C075-BF33-BA47-A8F9-9641A98459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19A43-0E6D-2F41-997B-9FA295CF1F2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4937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B2097F-40D2-C44F-AB40-D8E1B10C5C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FD5996-E767-7E45-93F2-F6CEED5243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n-US" sz="4400" dirty="0"/>
          </a:p>
          <a:p>
            <a:pPr marL="0" indent="0" algn="ctr">
              <a:buNone/>
            </a:pPr>
            <a:endParaRPr lang="en-US" sz="4400" dirty="0"/>
          </a:p>
          <a:p>
            <a:pPr marL="0" indent="0" algn="ctr">
              <a:buNone/>
            </a:pPr>
            <a:r>
              <a:rPr lang="en-US" sz="4400" dirty="0"/>
              <a:t>A brief history of </a:t>
            </a:r>
            <a:r>
              <a:rPr lang="en-US" sz="4400"/>
              <a:t>the project</a:t>
            </a:r>
            <a:endParaRPr lang="en-US" sz="4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ADC25C-FECD-D749-A5FE-6FD134BA8F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19A43-0E6D-2F41-997B-9FA295CF1F2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8369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091D3C-A0F7-794C-BDA8-F7C4A49D5B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				A Brief History	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8C1AA3-6543-E24E-97D9-1708C7C153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MCU 1988 and role of MCO</a:t>
            </a:r>
          </a:p>
          <a:p>
            <a:r>
              <a:rPr lang="en-US" dirty="0"/>
              <a:t>“Fundamental Values”</a:t>
            </a:r>
          </a:p>
          <a:p>
            <a:r>
              <a:rPr lang="en-US" dirty="0"/>
              <a:t>Higher Education – challenges</a:t>
            </a:r>
          </a:p>
          <a:p>
            <a:r>
              <a:rPr lang="en-US" dirty="0"/>
              <a:t>MCO Strategy 2015 -2020</a:t>
            </a:r>
          </a:p>
          <a:p>
            <a:pPr lvl="1"/>
            <a:r>
              <a:rPr lang="en-US" dirty="0"/>
              <a:t>Global</a:t>
            </a:r>
          </a:p>
          <a:p>
            <a:pPr lvl="1"/>
            <a:r>
              <a:rPr lang="en-US" dirty="0"/>
              <a:t>Closer engagement with signatories</a:t>
            </a:r>
          </a:p>
          <a:p>
            <a:pPr lvl="1"/>
            <a:r>
              <a:rPr lang="en-US" dirty="0"/>
              <a:t>Ambassadors</a:t>
            </a:r>
          </a:p>
          <a:p>
            <a:r>
              <a:rPr lang="en-US" dirty="0"/>
              <a:t>Regional workshops – rich findings on context and values – espousing values no longer sufficient</a:t>
            </a:r>
          </a:p>
          <a:p>
            <a:r>
              <a:rPr lang="en-US" dirty="0"/>
              <a:t>Living Values Project evolves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6E9129-324A-924B-A12D-4F2238A19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19A43-0E6D-2F41-997B-9FA295CF1F2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842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93A4FA-2B74-7D43-AD6C-54A0DFA585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				The Project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E3FAC4-0E6A-FE4F-AC83-FF253BC6DD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Understanding values – Ambassadors</a:t>
            </a:r>
          </a:p>
          <a:p>
            <a:r>
              <a:rPr lang="en-US" dirty="0"/>
              <a:t>Glasgow Workshop </a:t>
            </a:r>
          </a:p>
          <a:p>
            <a:r>
              <a:rPr lang="en-US" dirty="0"/>
              <a:t>Production of Guidelines</a:t>
            </a:r>
          </a:p>
          <a:p>
            <a:r>
              <a:rPr lang="en-US" dirty="0"/>
              <a:t>Pilot sites*</a:t>
            </a:r>
          </a:p>
          <a:p>
            <a:r>
              <a:rPr lang="en-US" dirty="0"/>
              <a:t>Piloting</a:t>
            </a:r>
          </a:p>
          <a:p>
            <a:r>
              <a:rPr lang="en-US" dirty="0"/>
              <a:t>Bologna Workshop</a:t>
            </a:r>
          </a:p>
          <a:p>
            <a:r>
              <a:rPr lang="en-US" dirty="0"/>
              <a:t>Reports</a:t>
            </a:r>
          </a:p>
          <a:p>
            <a:r>
              <a:rPr lang="en-US" dirty="0"/>
              <a:t>Prospectus, Guidelines and Resources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6991F65-0EAC-1A4B-949A-0B3BD9E7D8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6891" y="2744446"/>
            <a:ext cx="4092314" cy="2182567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3275B3-B687-1D40-900C-DA6EFE789F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19A43-0E6D-2F41-997B-9FA295CF1F2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8621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327783-7699-BD42-AC0F-B1551E054F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8119814" cy="1325563"/>
          </a:xfrm>
        </p:spPr>
        <p:txBody>
          <a:bodyPr/>
          <a:lstStyle/>
          <a:p>
            <a:pPr algn="r"/>
            <a:r>
              <a:rPr lang="en-US" dirty="0"/>
              <a:t>				Global scope:2018</a:t>
            </a:r>
          </a:p>
        </p:txBody>
      </p:sp>
      <p:grpSp>
        <p:nvGrpSpPr>
          <p:cNvPr id="94" name="Group 93"/>
          <p:cNvGrpSpPr/>
          <p:nvPr/>
        </p:nvGrpSpPr>
        <p:grpSpPr>
          <a:xfrm>
            <a:off x="457249" y="2020452"/>
            <a:ext cx="8291215" cy="4216860"/>
            <a:chOff x="395586" y="2053385"/>
            <a:chExt cx="8291215" cy="4216860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586" y="2053385"/>
              <a:ext cx="8291215" cy="42168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6" name="Straight Arrow Connector 5"/>
            <p:cNvCxnSpPr/>
            <p:nvPr/>
          </p:nvCxnSpPr>
          <p:spPr>
            <a:xfrm flipV="1">
              <a:off x="4818924" y="3356992"/>
              <a:ext cx="185124" cy="1786509"/>
            </a:xfrm>
            <a:prstGeom prst="straightConnector1">
              <a:avLst/>
            </a:prstGeom>
            <a:ln w="22225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7" name="Group 16"/>
            <p:cNvGrpSpPr/>
            <p:nvPr/>
          </p:nvGrpSpPr>
          <p:grpSpPr>
            <a:xfrm>
              <a:off x="3788236" y="5143497"/>
              <a:ext cx="1719867" cy="861774"/>
              <a:chOff x="5004048" y="4993947"/>
              <a:chExt cx="1296144" cy="611123"/>
            </a:xfrm>
          </p:grpSpPr>
          <p:sp>
            <p:nvSpPr>
              <p:cNvPr id="8" name="Rounded Rectangle 7"/>
              <p:cNvSpPr/>
              <p:nvPr/>
            </p:nvSpPr>
            <p:spPr>
              <a:xfrm>
                <a:off x="5004048" y="4993947"/>
                <a:ext cx="1296144" cy="415498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5004048" y="4993947"/>
                <a:ext cx="1296144" cy="6111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000" b="1" dirty="0"/>
                  <a:t>The Arab Academy for Science, Technology and Maritime Transport (Egypt)</a:t>
                </a:r>
                <a:endParaRPr lang="en-GB" sz="1000" dirty="0"/>
              </a:p>
            </p:txBody>
          </p:sp>
        </p:grpSp>
        <p:cxnSp>
          <p:nvCxnSpPr>
            <p:cNvPr id="13" name="Straight Arrow Connector 12"/>
            <p:cNvCxnSpPr/>
            <p:nvPr/>
          </p:nvCxnSpPr>
          <p:spPr>
            <a:xfrm flipV="1">
              <a:off x="4139952" y="2996952"/>
              <a:ext cx="432048" cy="1518805"/>
            </a:xfrm>
            <a:prstGeom prst="straightConnector1">
              <a:avLst/>
            </a:prstGeom>
            <a:ln w="22225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" name="Group 15"/>
            <p:cNvGrpSpPr/>
            <p:nvPr/>
          </p:nvGrpSpPr>
          <p:grpSpPr>
            <a:xfrm>
              <a:off x="3635896" y="4515758"/>
              <a:ext cx="1183028" cy="454968"/>
              <a:chOff x="3203848" y="4669686"/>
              <a:chExt cx="1008112" cy="338554"/>
            </a:xfrm>
          </p:grpSpPr>
          <p:sp>
            <p:nvSpPr>
              <p:cNvPr id="14" name="Rounded Rectangle 13"/>
              <p:cNvSpPr/>
              <p:nvPr/>
            </p:nvSpPr>
            <p:spPr>
              <a:xfrm>
                <a:off x="3203848" y="4669686"/>
                <a:ext cx="884696" cy="338554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3203848" y="4669686"/>
                <a:ext cx="1008112" cy="2877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000" b="1" dirty="0"/>
                  <a:t>The University of Bologna (Italy) </a:t>
                </a:r>
                <a:endParaRPr lang="en-GB" sz="1000" dirty="0"/>
              </a:p>
            </p:txBody>
          </p:sp>
        </p:grpSp>
        <p:grpSp>
          <p:nvGrpSpPr>
            <p:cNvPr id="31" name="Group 30"/>
            <p:cNvGrpSpPr/>
            <p:nvPr/>
          </p:nvGrpSpPr>
          <p:grpSpPr>
            <a:xfrm>
              <a:off x="5392345" y="3977427"/>
              <a:ext cx="1490776" cy="603701"/>
              <a:chOff x="5392346" y="3977427"/>
              <a:chExt cx="835838" cy="830997"/>
            </a:xfrm>
          </p:grpSpPr>
          <p:sp>
            <p:nvSpPr>
              <p:cNvPr id="29" name="Rounded Rectangle 28"/>
              <p:cNvSpPr/>
              <p:nvPr/>
            </p:nvSpPr>
            <p:spPr>
              <a:xfrm>
                <a:off x="5392346" y="4014320"/>
                <a:ext cx="835838" cy="501437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5411054" y="3977427"/>
                <a:ext cx="81713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000" b="1" dirty="0"/>
                  <a:t>University Politehnica of Bucharest (Romania)</a:t>
                </a:r>
                <a:endParaRPr lang="en-GB" sz="1000" dirty="0"/>
              </a:p>
              <a:p>
                <a:endParaRPr lang="en-GB" sz="800" dirty="0"/>
              </a:p>
            </p:txBody>
          </p:sp>
        </p:grpSp>
        <p:cxnSp>
          <p:nvCxnSpPr>
            <p:cNvPr id="25" name="Straight Arrow Connector 24"/>
            <p:cNvCxnSpPr/>
            <p:nvPr/>
          </p:nvCxnSpPr>
          <p:spPr>
            <a:xfrm flipH="1" flipV="1">
              <a:off x="4860033" y="2996952"/>
              <a:ext cx="648071" cy="1008112"/>
            </a:xfrm>
            <a:prstGeom prst="straightConnector1">
              <a:avLst/>
            </a:prstGeom>
            <a:ln w="22225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4" name="Group 33"/>
            <p:cNvGrpSpPr/>
            <p:nvPr/>
          </p:nvGrpSpPr>
          <p:grpSpPr>
            <a:xfrm>
              <a:off x="611560" y="4843493"/>
              <a:ext cx="1383392" cy="657694"/>
              <a:chOff x="1036028" y="4859538"/>
              <a:chExt cx="916764" cy="657694"/>
            </a:xfrm>
          </p:grpSpPr>
          <p:sp>
            <p:nvSpPr>
              <p:cNvPr id="36" name="Rounded Rectangle 35"/>
              <p:cNvSpPr/>
              <p:nvPr/>
            </p:nvSpPr>
            <p:spPr>
              <a:xfrm>
                <a:off x="1043608" y="4859538"/>
                <a:ext cx="864096" cy="657694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1036028" y="4859538"/>
                <a:ext cx="916764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000" b="1" dirty="0"/>
                  <a:t>Universidade Estadual de Campinas - UNICAMP (Brazil)</a:t>
                </a:r>
                <a:endParaRPr lang="en-GB" sz="1000" dirty="0"/>
              </a:p>
            </p:txBody>
          </p:sp>
        </p:grpSp>
        <p:cxnSp>
          <p:nvCxnSpPr>
            <p:cNvPr id="38" name="Straight Arrow Connector 37"/>
            <p:cNvCxnSpPr/>
            <p:nvPr/>
          </p:nvCxnSpPr>
          <p:spPr>
            <a:xfrm flipV="1">
              <a:off x="1926914" y="4738836"/>
              <a:ext cx="1357266" cy="441124"/>
            </a:xfrm>
            <a:prstGeom prst="straightConnector1">
              <a:avLst/>
            </a:prstGeom>
            <a:ln w="22225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/>
            <p:cNvCxnSpPr/>
            <p:nvPr/>
          </p:nvCxnSpPr>
          <p:spPr>
            <a:xfrm flipV="1">
              <a:off x="3352025" y="2804161"/>
              <a:ext cx="922795" cy="1173266"/>
            </a:xfrm>
            <a:prstGeom prst="straightConnector1">
              <a:avLst/>
            </a:prstGeom>
            <a:ln w="22225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Rounded Rectangle 53"/>
            <p:cNvSpPr/>
            <p:nvPr/>
          </p:nvSpPr>
          <p:spPr>
            <a:xfrm>
              <a:off x="2195736" y="3977427"/>
              <a:ext cx="1368152" cy="39108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2780124" y="4095761"/>
              <a:ext cx="100811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GB" sz="800" dirty="0"/>
            </a:p>
          </p:txBody>
        </p:sp>
        <p:sp>
          <p:nvSpPr>
            <p:cNvPr id="57" name="Rectangle 56"/>
            <p:cNvSpPr/>
            <p:nvPr/>
          </p:nvSpPr>
          <p:spPr>
            <a:xfrm>
              <a:off x="2247876" y="3970645"/>
              <a:ext cx="1330067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1000" b="1" dirty="0"/>
                <a:t>Cardiff Metropolitan University (UK)</a:t>
              </a:r>
              <a:endParaRPr lang="en-GB" sz="1000" dirty="0"/>
            </a:p>
          </p:txBody>
        </p:sp>
        <p:cxnSp>
          <p:nvCxnSpPr>
            <p:cNvPr id="61" name="Straight Arrow Connector 60"/>
            <p:cNvCxnSpPr>
              <a:stCxn id="63" idx="3"/>
            </p:cNvCxnSpPr>
            <p:nvPr/>
          </p:nvCxnSpPr>
          <p:spPr>
            <a:xfrm flipV="1">
              <a:off x="3352025" y="2688706"/>
              <a:ext cx="901135" cy="599731"/>
            </a:xfrm>
            <a:prstGeom prst="straightConnector1">
              <a:avLst/>
            </a:prstGeom>
            <a:ln w="22225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Rounded Rectangle 62"/>
            <p:cNvSpPr/>
            <p:nvPr/>
          </p:nvSpPr>
          <p:spPr>
            <a:xfrm>
              <a:off x="2195736" y="3094856"/>
              <a:ext cx="1156289" cy="387161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5" name="Rectangle 64"/>
            <p:cNvSpPr/>
            <p:nvPr/>
          </p:nvSpPr>
          <p:spPr>
            <a:xfrm>
              <a:off x="2123728" y="3094856"/>
              <a:ext cx="1363991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1000" b="1" dirty="0"/>
                <a:t>Glasgow Caledonian University (UK)</a:t>
              </a:r>
              <a:endParaRPr lang="en-GB" sz="1000" dirty="0"/>
            </a:p>
          </p:txBody>
        </p:sp>
        <p:cxnSp>
          <p:nvCxnSpPr>
            <p:cNvPr id="67" name="Straight Arrow Connector 66"/>
            <p:cNvCxnSpPr>
              <a:stCxn id="70" idx="0"/>
            </p:cNvCxnSpPr>
            <p:nvPr/>
          </p:nvCxnSpPr>
          <p:spPr>
            <a:xfrm flipH="1" flipV="1">
              <a:off x="5615940" y="4686300"/>
              <a:ext cx="577502" cy="568850"/>
            </a:xfrm>
            <a:prstGeom prst="straightConnector1">
              <a:avLst/>
            </a:prstGeom>
            <a:ln w="22225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Rounded Rectangle 69"/>
            <p:cNvSpPr/>
            <p:nvPr/>
          </p:nvSpPr>
          <p:spPr>
            <a:xfrm>
              <a:off x="5761394" y="5255150"/>
              <a:ext cx="864096" cy="460604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1" name="Rectangle 70"/>
            <p:cNvSpPr/>
            <p:nvPr/>
          </p:nvSpPr>
          <p:spPr>
            <a:xfrm>
              <a:off x="5739318" y="5305103"/>
              <a:ext cx="1143803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1000" b="1" dirty="0"/>
                <a:t>University of Mauritius</a:t>
              </a:r>
              <a:endParaRPr lang="en-GB" sz="1000" dirty="0"/>
            </a:p>
          </p:txBody>
        </p:sp>
        <p:cxnSp>
          <p:nvCxnSpPr>
            <p:cNvPr id="74" name="Straight Arrow Connector 73"/>
            <p:cNvCxnSpPr/>
            <p:nvPr/>
          </p:nvCxnSpPr>
          <p:spPr>
            <a:xfrm flipH="1" flipV="1">
              <a:off x="5025755" y="2694835"/>
              <a:ext cx="1274437" cy="230109"/>
            </a:xfrm>
            <a:prstGeom prst="straightConnector1">
              <a:avLst/>
            </a:prstGeom>
            <a:ln w="22225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Rounded Rectangle 76"/>
            <p:cNvSpPr/>
            <p:nvPr/>
          </p:nvSpPr>
          <p:spPr>
            <a:xfrm>
              <a:off x="6311220" y="2774454"/>
              <a:ext cx="1213108" cy="438522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8" name="Rectangle 77"/>
            <p:cNvSpPr/>
            <p:nvPr/>
          </p:nvSpPr>
          <p:spPr>
            <a:xfrm>
              <a:off x="6317332" y="2780928"/>
              <a:ext cx="1279004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1000" b="1" dirty="0"/>
                <a:t>Peoples' Friendship University of Russia</a:t>
              </a:r>
              <a:endParaRPr lang="en-GB" sz="1000" dirty="0"/>
            </a:p>
          </p:txBody>
        </p:sp>
        <p:cxnSp>
          <p:nvCxnSpPr>
            <p:cNvPr id="80" name="Straight Arrow Connector 79"/>
            <p:cNvCxnSpPr/>
            <p:nvPr/>
          </p:nvCxnSpPr>
          <p:spPr>
            <a:xfrm>
              <a:off x="3203848" y="2564904"/>
              <a:ext cx="1467304" cy="75083"/>
            </a:xfrm>
            <a:prstGeom prst="straightConnector1">
              <a:avLst/>
            </a:prstGeom>
            <a:ln w="22225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Rounded Rectangle 81"/>
            <p:cNvSpPr/>
            <p:nvPr/>
          </p:nvSpPr>
          <p:spPr>
            <a:xfrm>
              <a:off x="1763688" y="2204864"/>
              <a:ext cx="1412667" cy="397581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3" name="Rectangle 82"/>
            <p:cNvSpPr/>
            <p:nvPr/>
          </p:nvSpPr>
          <p:spPr>
            <a:xfrm>
              <a:off x="1763688" y="2163336"/>
              <a:ext cx="1520492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1000" b="1" dirty="0"/>
                <a:t>Stockholms Universitet (Sweden</a:t>
              </a:r>
              <a:r>
                <a:rPr lang="en-GB" sz="800" b="1" dirty="0"/>
                <a:t>)</a:t>
              </a:r>
              <a:endParaRPr lang="en-GB" sz="800" dirty="0"/>
            </a:p>
          </p:txBody>
        </p:sp>
        <p:cxnSp>
          <p:nvCxnSpPr>
            <p:cNvPr id="84" name="Straight Arrow Connector 83"/>
            <p:cNvCxnSpPr/>
            <p:nvPr/>
          </p:nvCxnSpPr>
          <p:spPr>
            <a:xfrm flipH="1">
              <a:off x="7406640" y="4149080"/>
              <a:ext cx="477728" cy="1123960"/>
            </a:xfrm>
            <a:prstGeom prst="straightConnector1">
              <a:avLst/>
            </a:prstGeom>
            <a:ln w="22225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Rounded Rectangle 87"/>
            <p:cNvSpPr/>
            <p:nvPr/>
          </p:nvSpPr>
          <p:spPr>
            <a:xfrm>
              <a:off x="7374915" y="3619763"/>
              <a:ext cx="997084" cy="541233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9" name="Rectangle 88"/>
            <p:cNvSpPr/>
            <p:nvPr/>
          </p:nvSpPr>
          <p:spPr>
            <a:xfrm>
              <a:off x="7334612" y="3616702"/>
              <a:ext cx="1143803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1000" b="1" dirty="0"/>
                <a:t>The University of Tasmania (Australia)</a:t>
              </a:r>
              <a:endParaRPr lang="en-GB" sz="1000" dirty="0"/>
            </a:p>
          </p:txBody>
        </p: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A9CB98-2818-4A4B-9CE7-EFF7C6D35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19A43-0E6D-2F41-997B-9FA295CF1F2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0862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6396</TotalTime>
  <Words>1297</Words>
  <Application>Microsoft Macintosh PowerPoint</Application>
  <PresentationFormat>On-screen Show (4:3)</PresentationFormat>
  <Paragraphs>296</Paragraphs>
  <Slides>34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8" baseType="lpstr">
      <vt:lpstr>Arial</vt:lpstr>
      <vt:lpstr>Calibri</vt:lpstr>
      <vt:lpstr>Calibri Light</vt:lpstr>
      <vt:lpstr>Office Theme</vt:lpstr>
      <vt:lpstr>PowerPoint Presentation</vt:lpstr>
      <vt:lpstr>    Agenda</vt:lpstr>
      <vt:lpstr>PowerPoint Presentation</vt:lpstr>
      <vt:lpstr>Aim of the meeting</vt:lpstr>
      <vt:lpstr>Programme</vt:lpstr>
      <vt:lpstr>PowerPoint Presentation</vt:lpstr>
      <vt:lpstr>    A Brief History  </vt:lpstr>
      <vt:lpstr>    The Project</vt:lpstr>
      <vt:lpstr>    Global scope:2018</vt:lpstr>
      <vt:lpstr>   Global scope:2019</vt:lpstr>
      <vt:lpstr>   Global scope to date</vt:lpstr>
      <vt:lpstr>PowerPoint Presentation</vt:lpstr>
      <vt:lpstr>    The Project</vt:lpstr>
      <vt:lpstr>                          Project Objectives  </vt:lpstr>
      <vt:lpstr>                          Means of achieving the objectives  </vt:lpstr>
      <vt:lpstr>    Values</vt:lpstr>
      <vt:lpstr>    Stages of the      process</vt:lpstr>
      <vt:lpstr>PowerPoint Presentation</vt:lpstr>
      <vt:lpstr>    Project Benefits-     for universities</vt:lpstr>
      <vt:lpstr>    Project Benefits-     pilot sites (1)</vt:lpstr>
      <vt:lpstr>    Project Benefits-     pilot sites (2)</vt:lpstr>
      <vt:lpstr>    Project Benefits-     pilot sites (3)</vt:lpstr>
      <vt:lpstr>    Project Benefits-     specifics</vt:lpstr>
      <vt:lpstr>PowerPoint Presentation</vt:lpstr>
      <vt:lpstr>    Critical success      factors (1):</vt:lpstr>
      <vt:lpstr>     Critical success       factors (2):</vt:lpstr>
      <vt:lpstr>    Benefits for MCO     include:-</vt:lpstr>
      <vt:lpstr>PowerPoint Presentation</vt:lpstr>
      <vt:lpstr>PowerPoint Presentation</vt:lpstr>
      <vt:lpstr>PowerPoint Presentation</vt:lpstr>
      <vt:lpstr>PowerPoint Presentation</vt:lpstr>
      <vt:lpstr>    What happens      next: pilots</vt:lpstr>
      <vt:lpstr>    What happens      next: MCO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45</cp:revision>
  <dcterms:created xsi:type="dcterms:W3CDTF">2018-08-25T18:00:37Z</dcterms:created>
  <dcterms:modified xsi:type="dcterms:W3CDTF">2019-09-03T12:09:59Z</dcterms:modified>
</cp:coreProperties>
</file>